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2" r:id="rId9"/>
    <p:sldId id="262" r:id="rId10"/>
    <p:sldId id="263" r:id="rId11"/>
    <p:sldId id="271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Структура на буџетот за </a:t>
            </a:r>
            <a:r>
              <a:rPr lang="ru-RU" dirty="0" smtClean="0"/>
              <a:t>202</a:t>
            </a:r>
            <a:r>
              <a:rPr lang="en-US" dirty="0" smtClean="0"/>
              <a:t>5</a:t>
            </a:r>
            <a:r>
              <a:rPr lang="ru-RU" dirty="0" smtClean="0"/>
              <a:t> </a:t>
            </a:r>
            <a:r>
              <a:rPr lang="ru-RU" dirty="0"/>
              <a:t>година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Структура на буџетот за 2022 година</c:v>
                </c:pt>
              </c:strCache>
            </c:strRef>
          </c:tx>
          <c:explosion val="28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53.000.000</a:t>
                    </a:r>
                    <a:r>
                      <a:rPr lang="en-US" baseline="0" dirty="0" smtClean="0"/>
                      <a:t>; </a:t>
                    </a:r>
                    <a:r>
                      <a:rPr lang="en-US" baseline="0" dirty="0" smtClean="0"/>
                      <a:t>33,45%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0B1-4943-BB0A-3C24869977E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104.699.000</a:t>
                    </a:r>
                    <a:r>
                      <a:rPr lang="en-US" baseline="0" dirty="0" smtClean="0"/>
                      <a:t>; </a:t>
                    </a:r>
                    <a:r>
                      <a:rPr lang="en-US" baseline="0" dirty="0" smtClean="0"/>
                      <a:t>66,08%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B1-4943-BB0A-3C24869977EE}"/>
                </c:ext>
              </c:extLst>
            </c:dLbl>
            <c:dLbl>
              <c:idx val="2"/>
              <c:layout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 smtClean="0"/>
                      <a:t>150.000</a:t>
                    </a:r>
                    <a:r>
                      <a:rPr lang="en-US" baseline="0" dirty="0" smtClean="0"/>
                      <a:t>; </a:t>
                    </a:r>
                    <a:r>
                      <a:rPr lang="en-US" baseline="0" dirty="0" smtClean="0"/>
                      <a:t>0,09%</a:t>
                    </a:r>
                    <a:endParaRPr lang="en-US" dirty="0"/>
                  </a:p>
                </c:rich>
              </c:tx>
              <c:numFmt formatCode="0.00%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023279349505753"/>
                      <c:h val="0.18650492797573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B1-4943-BB0A-3C24869977EE}"/>
                </c:ext>
              </c:extLst>
            </c:dLbl>
            <c:dLbl>
              <c:idx val="3"/>
              <c:layout>
                <c:manualLayout>
                  <c:x val="0"/>
                  <c:y val="1.694555049458847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600.000</a:t>
                    </a:r>
                    <a:r>
                      <a:rPr lang="en-US" baseline="0" dirty="0" smtClean="0"/>
                      <a:t>; </a:t>
                    </a:r>
                    <a:r>
                      <a:rPr lang="en-US" baseline="0" dirty="0" smtClean="0"/>
                      <a:t>0,38%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213386298044789"/>
                      <c:h val="0.1432903714935557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0B1-4943-BB0A-3C24869977EE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Основен Буџет</c:v>
                </c:pt>
                <c:pt idx="1">
                  <c:v>Блок Дотации</c:v>
                </c:pt>
                <c:pt idx="2">
                  <c:v>Самофинансирање</c:v>
                </c:pt>
                <c:pt idx="3">
                  <c:v>Донации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37600000</c:v>
                </c:pt>
                <c:pt idx="1">
                  <c:v>75794000</c:v>
                </c:pt>
                <c:pt idx="2">
                  <c:v>60000</c:v>
                </c:pt>
                <c:pt idx="3">
                  <c:v>900000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C5-4F26-856D-0438EDCFF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mk-MK" sz="1400" dirty="0" smtClean="0"/>
              <a:t>Основниот</a:t>
            </a:r>
            <a:r>
              <a:rPr lang="mk-MK" sz="1400" baseline="0" dirty="0" smtClean="0"/>
              <a:t> Буџет на Општина Центар Жупа е проектиран во износ од </a:t>
            </a:r>
            <a:r>
              <a:rPr lang="en-US" sz="1400" baseline="0" dirty="0" smtClean="0"/>
              <a:t>53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0</a:t>
            </a:r>
            <a:r>
              <a:rPr lang="mk-MK" sz="1400" baseline="0" dirty="0" smtClean="0"/>
              <a:t>00.000 денари,од кои капитални расходи се планирани во износ од </a:t>
            </a:r>
            <a:r>
              <a:rPr lang="en-US" sz="1400" baseline="0" dirty="0" smtClean="0"/>
              <a:t>21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089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5</a:t>
            </a:r>
            <a:r>
              <a:rPr lang="mk-MK" sz="1400" baseline="0" dirty="0" smtClean="0"/>
              <a:t>00 </a:t>
            </a:r>
            <a:r>
              <a:rPr lang="mk-MK" sz="1400" baseline="0" dirty="0" smtClean="0"/>
              <a:t>денари или </a:t>
            </a:r>
            <a:r>
              <a:rPr lang="en-US" sz="1400" baseline="0" dirty="0" smtClean="0"/>
              <a:t>39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79</a:t>
            </a:r>
            <a:r>
              <a:rPr lang="mk-MK" sz="1400" baseline="0" dirty="0" smtClean="0"/>
              <a:t>%, </a:t>
            </a:r>
            <a:r>
              <a:rPr lang="mk-MK" sz="1400" baseline="0" dirty="0" smtClean="0"/>
              <a:t>додека тековно оперативни расходи се планирани во износ од </a:t>
            </a:r>
            <a:r>
              <a:rPr lang="en-US" sz="1400" baseline="0" dirty="0" smtClean="0"/>
              <a:t>31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910</a:t>
            </a:r>
            <a:r>
              <a:rPr lang="mk-MK" sz="1400" baseline="0" dirty="0" smtClean="0"/>
              <a:t>.</a:t>
            </a:r>
            <a:r>
              <a:rPr lang="en-US" sz="1400" baseline="0" dirty="0" smtClean="0"/>
              <a:t>5</a:t>
            </a:r>
            <a:r>
              <a:rPr lang="mk-MK" sz="1400" baseline="0" dirty="0" smtClean="0"/>
              <a:t>00 </a:t>
            </a:r>
            <a:r>
              <a:rPr lang="mk-MK" sz="1400" baseline="0" dirty="0" smtClean="0"/>
              <a:t>денари или </a:t>
            </a:r>
            <a:r>
              <a:rPr lang="en-US" sz="1400" baseline="0" dirty="0" smtClean="0"/>
              <a:t>60</a:t>
            </a:r>
            <a:r>
              <a:rPr lang="mk-MK" sz="1400" baseline="0" dirty="0" smtClean="0"/>
              <a:t>,</a:t>
            </a:r>
            <a:r>
              <a:rPr lang="en-US" sz="1400" baseline="0" dirty="0" smtClean="0"/>
              <a:t>21</a:t>
            </a:r>
            <a:r>
              <a:rPr lang="mk-MK" sz="1400" baseline="0" dirty="0" smtClean="0"/>
              <a:t>%</a:t>
            </a:r>
            <a:endParaRPr lang="en-US" sz="14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8042436777530371"/>
          <c:y val="0.36331986174207376"/>
          <c:w val="0.2858826022213799"/>
          <c:h val="0.558652283703354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60,21%</a:t>
                    </a:r>
                    <a:endParaRPr lang="en-US" dirty="0" smtClean="0"/>
                  </a:p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B96-4E08-A50A-22D82EBC065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39,79%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B96-4E08-A50A-22D82EBC0656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тековно оперативни расходи</c:v>
                </c:pt>
                <c:pt idx="1">
                  <c:v>капитални расходи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24700000</c:v>
                </c:pt>
                <c:pt idx="1">
                  <c:v>12900000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4-4696-B655-60008B077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87DCA43-CC44-434D-A5C7-DE22BEC7366B}" type="datetimeFigureOut">
              <a:rPr lang="en-US" smtClean="0"/>
              <a:t>3/17/2025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9FE757E-E6B2-4EB1-8ED9-C34EF732A9D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mk-MK" dirty="0"/>
              <a:t>Општина Центар Жупа</a:t>
            </a:r>
            <a:br>
              <a:rPr lang="mk-MK" dirty="0"/>
            </a:br>
            <a:r>
              <a:rPr lang="mk-MK" dirty="0"/>
              <a:t>Граѓански буџет</a:t>
            </a:r>
            <a:br>
              <a:rPr lang="mk-MK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mk-MK" dirty="0" smtClean="0"/>
              <a:t>202</a:t>
            </a:r>
            <a:r>
              <a:rPr lang="en-US" dirty="0"/>
              <a:t>5</a:t>
            </a:r>
            <a:r>
              <a:rPr lang="mk-MK" dirty="0" smtClean="0"/>
              <a:t> ГОДИНА </a:t>
            </a:r>
            <a:endParaRPr lang="en-US" dirty="0"/>
          </a:p>
        </p:txBody>
      </p:sp>
      <p:pic>
        <p:nvPicPr>
          <p:cNvPr id="4" name="Picture 3" descr="FAHMIIIIII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69" y="620688"/>
            <a:ext cx="1271905" cy="1009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9089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’</a:t>
            </a:r>
            <a:r>
              <a:rPr lang="mk-MK" dirty="0"/>
              <a:t>Граѓански буџет,, преставува основна алатка за унапредување на транспаретноста и отчетноста на Општина Центар Жупа.Преку него ќе бидат објаснети </a:t>
            </a:r>
            <a:r>
              <a:rPr lang="mk-MK" dirty="0" smtClean="0"/>
              <a:t>приходите </a:t>
            </a:r>
            <a:r>
              <a:rPr lang="mk-MK" dirty="0"/>
              <a:t>и расходите на општината за </a:t>
            </a:r>
            <a:r>
              <a:rPr lang="mk-MK" dirty="0" smtClean="0"/>
              <a:t>202</a:t>
            </a:r>
            <a:r>
              <a:rPr lang="en-US" dirty="0" smtClean="0"/>
              <a:t>5</a:t>
            </a:r>
            <a:r>
              <a:rPr lang="mk-MK" dirty="0" smtClean="0"/>
              <a:t> </a:t>
            </a:r>
            <a:r>
              <a:rPr lang="mk-MK" dirty="0"/>
              <a:t>година , процесот на донесување на Буџетот и проектните активности кои треба да се реализираат во текот на </a:t>
            </a:r>
            <a:r>
              <a:rPr lang="mk-MK" dirty="0" smtClean="0"/>
              <a:t>202</a:t>
            </a:r>
            <a:r>
              <a:rPr lang="en-US" dirty="0" smtClean="0"/>
              <a:t>5</a:t>
            </a:r>
            <a:r>
              <a:rPr lang="mk-MK" dirty="0" smtClean="0"/>
              <a:t> </a:t>
            </a:r>
            <a:r>
              <a:rPr lang="mk-MK" dirty="0"/>
              <a:t>година. </a:t>
            </a:r>
            <a:endParaRPr lang="en-US" dirty="0"/>
          </a:p>
          <a:p>
            <a:r>
              <a:rPr lang="mk-MK" dirty="0"/>
              <a:t>Целта на подготовка на Граѓанскиот Буџет за </a:t>
            </a:r>
            <a:r>
              <a:rPr lang="mk-MK" dirty="0" smtClean="0"/>
              <a:t>202</a:t>
            </a:r>
            <a:r>
              <a:rPr lang="en-US" dirty="0" smtClean="0"/>
              <a:t>5</a:t>
            </a:r>
            <a:r>
              <a:rPr lang="mk-MK" dirty="0" smtClean="0"/>
              <a:t> </a:t>
            </a:r>
            <a:r>
              <a:rPr lang="mk-MK" dirty="0"/>
              <a:t>година на Општина Центар Жупа е да обезбеди поголема информираност на граѓаните за буџетот на општината на полесен и достапен начин.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8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mk-MK" b="1" dirty="0"/>
              <a:t>ОБВРСКИ НА ГРАЃАНИНОТ</a:t>
            </a:r>
            <a:endParaRPr lang="en-US" dirty="0"/>
          </a:p>
          <a:p>
            <a:r>
              <a:rPr lang="mk-MK" dirty="0"/>
              <a:t>Буџетот кој го имате пред Вас е план за јавните пари за </a:t>
            </a:r>
            <a:r>
              <a:rPr lang="mk-MK" dirty="0" smtClean="0"/>
              <a:t>202</a:t>
            </a:r>
            <a:r>
              <a:rPr lang="en-US" dirty="0" smtClean="0"/>
              <a:t>5</a:t>
            </a:r>
            <a:r>
              <a:rPr lang="mk-MK" dirty="0" smtClean="0"/>
              <a:t> </a:t>
            </a:r>
            <a:r>
              <a:rPr lang="mk-MK" dirty="0"/>
              <a:t>година.За истиот да може да се реализира, граѓаните треба со одговорност да ги исполнат нивните обврски кон општината , редовно да ѓи плаќаат даноците и таксите соодветно на услугите.</a:t>
            </a:r>
            <a:endParaRPr lang="en-US" dirty="0"/>
          </a:p>
          <a:p>
            <a:r>
              <a:rPr lang="mk-MK" dirty="0"/>
              <a:t>Само на овој начин општината ќе успее да ги собере планираните средства навреме и ќе биде во состојба да реализира поголем дел од планираниот буџет.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65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mk-MK" i="1" dirty="0"/>
              <a:t>Вовед</a:t>
            </a:r>
            <a:endParaRPr lang="en-US" dirty="0"/>
          </a:p>
          <a:p>
            <a:r>
              <a:rPr lang="mk-MK" dirty="0"/>
              <a:t>Буџетот на општината е годишен план на приходи , други приливи и одобрени средства и ги вклучува </a:t>
            </a:r>
            <a:r>
              <a:rPr lang="en-US" dirty="0"/>
              <a:t>:</a:t>
            </a:r>
          </a:p>
          <a:p>
            <a:pPr lvl="0"/>
            <a:r>
              <a:rPr lang="mk-MK" b="1" dirty="0"/>
              <a:t>Основен буџет</a:t>
            </a:r>
            <a:endParaRPr lang="en-US" dirty="0"/>
          </a:p>
          <a:p>
            <a:pPr lvl="0"/>
            <a:r>
              <a:rPr lang="mk-MK" b="1" dirty="0"/>
              <a:t>Буџетот на дотации </a:t>
            </a:r>
            <a:endParaRPr lang="en-US" dirty="0"/>
          </a:p>
          <a:p>
            <a:pPr lvl="0"/>
            <a:r>
              <a:rPr lang="mk-MK" b="1" dirty="0"/>
              <a:t>Буџетот на самофинансирачки активности </a:t>
            </a:r>
            <a:endParaRPr lang="en-US" dirty="0"/>
          </a:p>
          <a:p>
            <a:pPr lvl="0"/>
            <a:r>
              <a:rPr lang="mk-MK" b="1" dirty="0"/>
              <a:t>Буџетот на донации и </a:t>
            </a:r>
            <a:endParaRPr lang="en-US" dirty="0"/>
          </a:p>
          <a:p>
            <a:pPr lvl="0"/>
            <a:r>
              <a:rPr lang="mk-MK" b="1" dirty="0"/>
              <a:t>Буџетот на заеми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09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1800" dirty="0">
                <a:effectLst/>
              </a:rPr>
              <a:t>Буџетот на општината се однесува за период од една фискална година и започнува на 1 јануари и трае до 31 декември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mk-MK" b="1" dirty="0"/>
              <a:t>Основниот буџет</a:t>
            </a:r>
            <a:r>
              <a:rPr lang="mk-MK" dirty="0"/>
              <a:t> е годишниот план на приходи, други приливи и одобрени средства со буџетот за финансирање на основните надлежности на општината.</a:t>
            </a:r>
            <a:endParaRPr lang="en-US" dirty="0"/>
          </a:p>
          <a:p>
            <a:pPr lvl="0"/>
            <a:r>
              <a:rPr lang="mk-MK" b="1" dirty="0"/>
              <a:t>Буџетот на дотации</a:t>
            </a:r>
            <a:r>
              <a:rPr lang="mk-MK" dirty="0"/>
              <a:t> е годишен план на приходи од дотации и одобрени средства кои се користат за финансирање на надлежностите на општината , за финансирање на конкретни намени , надлежност , програми  и инвестициони проекти .</a:t>
            </a:r>
            <a:endParaRPr lang="en-US" dirty="0"/>
          </a:p>
          <a:p>
            <a:pPr lvl="0"/>
            <a:r>
              <a:rPr lang="mk-MK" b="1" dirty="0"/>
              <a:t>Буџетот на самофинансирачки активности</a:t>
            </a:r>
            <a:r>
              <a:rPr lang="mk-MK" dirty="0"/>
              <a:t> е годишен план на приходи од активности на буџетските корисници кои се дополнителни на основните активности дефинирани со закон и на одобрените средства.</a:t>
            </a:r>
            <a:endParaRPr lang="en-US" dirty="0"/>
          </a:p>
          <a:p>
            <a:pPr lvl="0"/>
            <a:r>
              <a:rPr lang="mk-MK" b="1" dirty="0"/>
              <a:t>Буџет на донации</a:t>
            </a:r>
            <a:r>
              <a:rPr lang="mk-MK" dirty="0"/>
              <a:t> е годишен план на приходи од донации и одобрени средства кои се користат строго наменски и согласно со договорот склучен со донаторот.</a:t>
            </a:r>
            <a:endParaRPr lang="en-US" dirty="0"/>
          </a:p>
          <a:p>
            <a:pPr lvl="0"/>
            <a:r>
              <a:rPr lang="mk-MK" b="1" dirty="0"/>
              <a:t>Буџет на заеми</a:t>
            </a:r>
            <a:r>
              <a:rPr lang="mk-MK" dirty="0"/>
              <a:t> е годишен план на приливи од заеми и одобрени средства кои се користат за финансирање на надлежност , програми и проекти.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32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mk-MK" dirty="0"/>
              <a:t>Буџетот на општината се состои од општ , посебен и развоен дел.</a:t>
            </a:r>
            <a:endParaRPr lang="en-US" dirty="0"/>
          </a:p>
          <a:p>
            <a:r>
              <a:rPr lang="mk-MK" b="1" dirty="0"/>
              <a:t>Општиот дел содржи </a:t>
            </a:r>
            <a:r>
              <a:rPr lang="en-US" b="1" dirty="0"/>
              <a:t>: </a:t>
            </a:r>
            <a:endParaRPr lang="en-US" dirty="0"/>
          </a:p>
          <a:p>
            <a:pPr lvl="0"/>
            <a:r>
              <a:rPr lang="mk-MK" dirty="0"/>
              <a:t>Консолидарен биланс на приходи и расходи</a:t>
            </a:r>
            <a:endParaRPr lang="en-US" dirty="0"/>
          </a:p>
          <a:p>
            <a:pPr lvl="0"/>
            <a:r>
              <a:rPr lang="mk-MK" dirty="0"/>
              <a:t>Функционална класификација на расходи</a:t>
            </a:r>
            <a:endParaRPr lang="en-US" dirty="0"/>
          </a:p>
          <a:p>
            <a:pPr lvl="0"/>
            <a:r>
              <a:rPr lang="mk-MK" dirty="0"/>
              <a:t>Биланс на тековно оперативни приходи и расходи</a:t>
            </a:r>
            <a:endParaRPr lang="en-US" dirty="0"/>
          </a:p>
          <a:p>
            <a:pPr lvl="0"/>
            <a:r>
              <a:rPr lang="mk-MK" dirty="0"/>
              <a:t>Биланс на капитални приходи и расходи</a:t>
            </a:r>
            <a:endParaRPr lang="en-US" dirty="0"/>
          </a:p>
          <a:p>
            <a:r>
              <a:rPr lang="mk-MK" b="1" dirty="0"/>
              <a:t>Посебен дел опфаќа</a:t>
            </a:r>
            <a:r>
              <a:rPr lang="en-US" b="1" dirty="0"/>
              <a:t>:</a:t>
            </a:r>
            <a:endParaRPr lang="en-US" dirty="0"/>
          </a:p>
          <a:p>
            <a:pPr lvl="0"/>
            <a:r>
              <a:rPr lang="mk-MK" dirty="0"/>
              <a:t>Буџетски – тековно – оперативни програми </a:t>
            </a:r>
            <a:endParaRPr lang="en-US" dirty="0"/>
          </a:p>
          <a:p>
            <a:pPr lvl="0"/>
            <a:r>
              <a:rPr lang="mk-MK" dirty="0"/>
              <a:t>Буџетски капитални програми </a:t>
            </a:r>
            <a:endParaRPr lang="en-US" dirty="0"/>
          </a:p>
          <a:p>
            <a:r>
              <a:rPr lang="mk-MK" dirty="0"/>
              <a:t> </a:t>
            </a:r>
            <a:endParaRPr lang="en-US" dirty="0"/>
          </a:p>
          <a:p>
            <a:r>
              <a:rPr lang="mk-MK" b="1" dirty="0"/>
              <a:t>Развојниот дел содржи </a:t>
            </a:r>
            <a:r>
              <a:rPr lang="en-US" b="1" dirty="0"/>
              <a:t>:</a:t>
            </a:r>
            <a:endParaRPr lang="en-US" dirty="0"/>
          </a:p>
          <a:p>
            <a:pPr lvl="0"/>
            <a:r>
              <a:rPr lang="mk-MK" dirty="0"/>
              <a:t>Плановите на програми за развој прикажани по развојни проекти.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6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6324816"/>
              </p:ext>
            </p:extLst>
          </p:nvPr>
        </p:nvGraphicFramePr>
        <p:xfrm>
          <a:off x="395536" y="43102"/>
          <a:ext cx="8291264" cy="620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55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5840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Буџетски</a:t>
                      </a:r>
                      <a:r>
                        <a:rPr lang="mk-MK" sz="1400" baseline="0" dirty="0" smtClean="0"/>
                        <a:t> календар/</a:t>
                      </a:r>
                      <a:r>
                        <a:rPr lang="mk-MK" sz="1400" dirty="0" smtClean="0"/>
                        <a:t>Можен</a:t>
                      </a:r>
                      <a:r>
                        <a:rPr lang="mk-MK" sz="1400" baseline="0" dirty="0" smtClean="0"/>
                        <a:t> датум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Буџетски</a:t>
                      </a:r>
                      <a:r>
                        <a:rPr lang="mk-MK" sz="1400" baseline="0" dirty="0" smtClean="0"/>
                        <a:t> активности-одговорност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Декември/февруари-март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Советот</a:t>
                      </a:r>
                      <a:r>
                        <a:rPr lang="mk-MK" sz="1200" baseline="0" dirty="0" smtClean="0"/>
                        <a:t> на Општината го донесува Буцетскиот календар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април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Министерот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Владата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Република</a:t>
                      </a:r>
                      <a:endParaRPr kumimoji="0" 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mk-MK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Северна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Македонија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Фискална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стратегија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Р</a:t>
                      </a:r>
                      <a:r>
                        <a:rPr kumimoji="0" lang="mk-MK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наредните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години</a:t>
                      </a:r>
                      <a:endParaRPr kumimoji="0" lang="en-US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898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април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на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разгледува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развојни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документи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вклучително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фискална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стратегија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септември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подготвува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циркулар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образложение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корисници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октомври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корисници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доставуваат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предлог-пресметките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наредната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образложение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висината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износите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позиции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k-MK" sz="1200" dirty="0" smtClean="0"/>
                        <a:t>октомври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Одделот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врши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преговарање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анализирање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доставените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предлог-пресметки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одредува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приоритетите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одредбите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новиот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Предлог-буџет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0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k-MK" sz="1200" dirty="0" smtClean="0"/>
                        <a:t>октомври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Разгледување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барања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предлози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одлучува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и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насоки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08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k-MK" sz="1200" dirty="0" smtClean="0"/>
                        <a:t>октомври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Министерот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циркулар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насоки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изготвување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на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Предлог-буџетот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наредната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година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0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6581394"/>
              </p:ext>
            </p:extLst>
          </p:nvPr>
        </p:nvGraphicFramePr>
        <p:xfrm>
          <a:off x="503238" y="530225"/>
          <a:ext cx="8183562" cy="558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1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Буџетски календар/можен датум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Буџетски активности-одговорност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октомври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корисници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главните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насоки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изготвување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планови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Октомври-ноември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Општинските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корисници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доставуваат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своите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финансиски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планови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ноември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Градоначалникот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разгледува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и 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одобрува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Предлог-буџетот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подготвен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страна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финансискиот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оддел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општината</a:t>
                      </a:r>
                      <a:endParaRPr lang="en-US" sz="1200" dirty="0" smtClean="0"/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декември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До</a:t>
                      </a:r>
                      <a:r>
                        <a:rPr lang="mk-MK" sz="1200" baseline="0" dirty="0" smtClean="0"/>
                        <a:t> советот се доставува конечен Предлог буџет од подготвен од страна на финансискиот оддел на општината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декември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води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расправа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Општината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Крај на декември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Седница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Општината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донесување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Буџетот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наредната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година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sz="1200" dirty="0" smtClean="0"/>
                        <a:t>Јануари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Започнува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новата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буџетска</a:t>
                      </a:r>
                      <a:r>
                        <a:rPr kumimoji="0"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2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година</a:t>
                      </a:r>
                      <a:endParaRPr lang="en-US" sz="1200" dirty="0" smtClean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485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799197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4654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932003"/>
              </p:ext>
            </p:extLst>
          </p:nvPr>
        </p:nvGraphicFramePr>
        <p:xfrm>
          <a:off x="539552" y="1916832"/>
          <a:ext cx="8183562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7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7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Даночни</a:t>
                      </a:r>
                      <a:r>
                        <a:rPr lang="mk-MK" baseline="0" dirty="0" smtClean="0"/>
                        <a:t> приходи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420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r>
                        <a:rPr lang="mk-MK" dirty="0" smtClean="0"/>
                        <a:t>,</a:t>
                      </a:r>
                      <a:r>
                        <a:rPr lang="en-US" dirty="0" smtClean="0"/>
                        <a:t>84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Неданочни</a:t>
                      </a:r>
                      <a:r>
                        <a:rPr lang="mk-MK" baseline="0" dirty="0" smtClean="0"/>
                        <a:t> приходи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853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0,</a:t>
                      </a:r>
                      <a:r>
                        <a:rPr lang="en-US" dirty="0" smtClean="0"/>
                        <a:t>54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Капитални приходи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533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922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mk-MK" dirty="0" smtClean="0"/>
                        <a:t>,</a:t>
                      </a:r>
                      <a:r>
                        <a:rPr lang="en-US" dirty="0" smtClean="0"/>
                        <a:t>75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Приходи од дотации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104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699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6</a:t>
                      </a:r>
                      <a:r>
                        <a:rPr lang="en-US" dirty="0" smtClean="0"/>
                        <a:t>6</a:t>
                      </a:r>
                      <a:r>
                        <a:rPr lang="mk-MK" dirty="0" smtClean="0"/>
                        <a:t>,</a:t>
                      </a:r>
                      <a:r>
                        <a:rPr lang="en-US" dirty="0" smtClean="0"/>
                        <a:t>08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Приходи од</a:t>
                      </a:r>
                      <a:r>
                        <a:rPr lang="mk-MK" baseline="0" dirty="0" smtClean="0"/>
                        <a:t> трансфери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32.343</a:t>
                      </a:r>
                      <a:r>
                        <a:rPr lang="mk-MK" dirty="0" smtClean="0"/>
                        <a:t>.0</a:t>
                      </a:r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2</a:t>
                      </a:r>
                      <a:r>
                        <a:rPr lang="en-US" dirty="0" smtClean="0"/>
                        <a:t>0</a:t>
                      </a:r>
                      <a:r>
                        <a:rPr lang="mk-MK" dirty="0" smtClean="0"/>
                        <a:t>,</a:t>
                      </a:r>
                      <a:r>
                        <a:rPr lang="en-US" dirty="0" smtClean="0"/>
                        <a:t>41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Приходи од донации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r>
                        <a:rPr lang="mk-MK" dirty="0" smtClean="0"/>
                        <a:t>00.000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0,</a:t>
                      </a:r>
                      <a:r>
                        <a:rPr lang="en-US" dirty="0" smtClean="0"/>
                        <a:t>38</a:t>
                      </a:r>
                      <a:r>
                        <a:rPr lang="mk-MK" dirty="0" smtClean="0"/>
                        <a:t>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Приходи од кредити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Вкупно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1</a:t>
                      </a:r>
                      <a:r>
                        <a:rPr lang="en-US" dirty="0" smtClean="0"/>
                        <a:t>58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449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100%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19672" y="980728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k-MK" sz="2400" dirty="0" smtClean="0"/>
              <a:t>Планирани извори на приходи за </a:t>
            </a:r>
            <a:r>
              <a:rPr lang="mk-MK" sz="2400" dirty="0" smtClean="0"/>
              <a:t>202</a:t>
            </a:r>
            <a:r>
              <a:rPr lang="en-US" sz="2400" dirty="0"/>
              <a:t>5</a:t>
            </a:r>
            <a:r>
              <a:rPr lang="mk-MK" sz="2400" dirty="0" smtClean="0"/>
              <a:t> </a:t>
            </a:r>
            <a:r>
              <a:rPr lang="mk-MK" sz="2400" dirty="0" smtClean="0"/>
              <a:t>година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8413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k-MK" sz="1800" dirty="0" smtClean="0"/>
              <a:t>ДАНОЧНИ ПРИХОДИ</a:t>
            </a:r>
          </a:p>
          <a:p>
            <a:endParaRPr lang="en-US" sz="1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524965"/>
              </p:ext>
            </p:extLst>
          </p:nvPr>
        </p:nvGraphicFramePr>
        <p:xfrm>
          <a:off x="1524000" y="1397000"/>
          <a:ext cx="6096000" cy="229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ДАНОЧНИ</a:t>
                      </a:r>
                      <a:r>
                        <a:rPr lang="mk-MK" baseline="0" dirty="0" smtClean="0"/>
                        <a:t> ПРИХОДИ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420</a:t>
                      </a:r>
                      <a:r>
                        <a:rPr lang="mk-MK" dirty="0" smtClean="0"/>
                        <a:t>.000 </a:t>
                      </a:r>
                      <a:r>
                        <a:rPr lang="mk-MK" dirty="0" smtClean="0"/>
                        <a:t>денари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Данок</a:t>
                      </a:r>
                      <a:r>
                        <a:rPr lang="mk-MK" baseline="0" dirty="0" smtClean="0"/>
                        <a:t> од доход,од добивка и од капитални добивки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Даноци на имот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710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Даноци на специфични</a:t>
                      </a:r>
                      <a:r>
                        <a:rPr lang="mk-MK" baseline="0" dirty="0" smtClean="0"/>
                        <a:t> услуги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900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0933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2400" dirty="0" smtClean="0"/>
              <a:t>Структура на расходи во вкупниот Буџет на општината </a:t>
            </a:r>
          </a:p>
          <a:p>
            <a:pPr algn="ctr"/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673828"/>
              </p:ext>
            </p:extLst>
          </p:nvPr>
        </p:nvGraphicFramePr>
        <p:xfrm>
          <a:off x="1619672" y="1700808"/>
          <a:ext cx="60960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Плати и надоместоци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103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050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Резерви и недефинирани расходи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1</a:t>
                      </a:r>
                      <a:r>
                        <a:rPr lang="en-US" dirty="0" smtClean="0"/>
                        <a:t>3</a:t>
                      </a:r>
                      <a:r>
                        <a:rPr lang="mk-MK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Стоки и услуги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768</a:t>
                      </a:r>
                      <a:r>
                        <a:rPr lang="mk-MK" dirty="0" smtClean="0"/>
                        <a:t>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Каматни плаќања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r>
                        <a:rPr lang="mk-MK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Субвенции</a:t>
                      </a:r>
                      <a:r>
                        <a:rPr lang="mk-MK" baseline="0" dirty="0" smtClean="0"/>
                        <a:t> и трансфери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431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5</a:t>
                      </a:r>
                      <a:r>
                        <a:rPr lang="mk-MK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Социјални бенифиции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r>
                        <a:rPr lang="mk-MK" dirty="0" smtClean="0"/>
                        <a:t>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Капитални расходи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089</a:t>
                      </a:r>
                      <a:r>
                        <a:rPr lang="mk-MK" dirty="0" smtClean="0"/>
                        <a:t>.</a:t>
                      </a:r>
                      <a:r>
                        <a:rPr lang="en-US" dirty="0" smtClean="0"/>
                        <a:t>5</a:t>
                      </a:r>
                      <a:r>
                        <a:rPr lang="mk-MK" dirty="0" smtClean="0"/>
                        <a:t>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Отплата на главница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1.930.000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772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097094"/>
              </p:ext>
            </p:extLst>
          </p:nvPr>
        </p:nvGraphicFramePr>
        <p:xfrm>
          <a:off x="503238" y="530225"/>
          <a:ext cx="8183562" cy="418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7123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mk-MK" sz="2000" dirty="0" smtClean="0"/>
              <a:t>Расходи на Буџетот на Општина Центар Жупа за </a:t>
            </a:r>
            <a:r>
              <a:rPr lang="mk-MK" sz="2000" dirty="0" smtClean="0"/>
              <a:t>202</a:t>
            </a:r>
            <a:r>
              <a:rPr lang="en-US" sz="2000" dirty="0"/>
              <a:t>5</a:t>
            </a:r>
            <a:r>
              <a:rPr lang="mk-MK" sz="2000" dirty="0" smtClean="0"/>
              <a:t> </a:t>
            </a:r>
            <a:r>
              <a:rPr lang="mk-MK" sz="2000" dirty="0" smtClean="0"/>
              <a:t>година </a:t>
            </a:r>
          </a:p>
          <a:p>
            <a:pPr marL="0" indent="0" algn="ctr">
              <a:buNone/>
            </a:pPr>
            <a:endParaRPr lang="mk-MK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463196"/>
              </p:ext>
            </p:extLst>
          </p:nvPr>
        </p:nvGraphicFramePr>
        <p:xfrm>
          <a:off x="502920" y="1124744"/>
          <a:ext cx="7920880" cy="5414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87791">
                <a:tc>
                  <a:txBody>
                    <a:bodyPr/>
                    <a:lstStyle/>
                    <a:p>
                      <a:r>
                        <a:rPr lang="mk-MK" sz="1400" b="0" dirty="0" smtClean="0"/>
                        <a:t>Јавна</a:t>
                      </a:r>
                      <a:r>
                        <a:rPr lang="mk-MK" sz="1400" b="0" baseline="0" dirty="0" smtClean="0"/>
                        <a:t> чистота </a:t>
                      </a:r>
                      <a:r>
                        <a:rPr lang="en-US" sz="1400" b="0" baseline="0" dirty="0" smtClean="0"/>
                        <a:t>32</a:t>
                      </a:r>
                      <a:r>
                        <a:rPr lang="mk-MK" sz="1400" b="0" baseline="0" dirty="0" smtClean="0"/>
                        <a:t>0.000 </a:t>
                      </a:r>
                      <a:r>
                        <a:rPr lang="mk-MK" sz="1400" b="0" baseline="0" dirty="0" smtClean="0"/>
                        <a:t>денари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Одржување на јавни површини со чистење и метење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Набавка и поставување на</a:t>
                      </a:r>
                      <a:r>
                        <a:rPr lang="mk-MK" sz="1200" b="0" baseline="0" dirty="0" smtClean="0"/>
                        <a:t> садови за отпадоци и друга опрема </a:t>
                      </a:r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142">
                <a:tc>
                  <a:txBody>
                    <a:bodyPr/>
                    <a:lstStyle/>
                    <a:p>
                      <a:r>
                        <a:rPr lang="mk-MK" sz="1400" b="0" dirty="0" smtClean="0"/>
                        <a:t>Одржување и</a:t>
                      </a:r>
                      <a:r>
                        <a:rPr lang="mk-MK" sz="1400" b="0" baseline="0" dirty="0" smtClean="0"/>
                        <a:t> заштита на локални патишта и улици </a:t>
                      </a:r>
                      <a:r>
                        <a:rPr lang="en-US" sz="1400" b="0" baseline="0" dirty="0" smtClean="0"/>
                        <a:t>2</a:t>
                      </a:r>
                      <a:r>
                        <a:rPr lang="mk-MK" sz="1400" b="0" baseline="0" dirty="0" smtClean="0"/>
                        <a:t>.</a:t>
                      </a:r>
                      <a:r>
                        <a:rPr lang="en-US" sz="1400" b="0" baseline="0" dirty="0" smtClean="0"/>
                        <a:t>460</a:t>
                      </a:r>
                      <a:r>
                        <a:rPr lang="mk-MK" sz="1400" b="0" baseline="0" dirty="0" smtClean="0"/>
                        <a:t>.000 денари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Зимско одржување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Санирање на ударни дупки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="0" dirty="0" smtClean="0"/>
                        <a:t>Чистење на наноси и свлечишта на локални патишта и улици</a:t>
                      </a:r>
                      <a:endParaRPr lang="en-US" sz="1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5142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Други комунални</a:t>
                      </a:r>
                      <a:r>
                        <a:rPr lang="mk-MK" sz="1400" baseline="0" dirty="0" smtClean="0"/>
                        <a:t> услуги </a:t>
                      </a:r>
                      <a:r>
                        <a:rPr lang="en-US" sz="1400" baseline="0" dirty="0" smtClean="0"/>
                        <a:t>1.780</a:t>
                      </a:r>
                      <a:r>
                        <a:rPr lang="mk-MK" sz="1400" baseline="0" dirty="0" smtClean="0"/>
                        <a:t>.000 </a:t>
                      </a:r>
                      <a:r>
                        <a:rPr lang="mk-MK" sz="1400" baseline="0" dirty="0" smtClean="0"/>
                        <a:t>денари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Субвенции</a:t>
                      </a:r>
                      <a:r>
                        <a:rPr lang="mk-MK" sz="1200" baseline="0" dirty="0" smtClean="0"/>
                        <a:t> за ЈП </a:t>
                      </a:r>
                      <a:r>
                        <a:rPr lang="en-US" sz="1200" baseline="0" dirty="0" smtClean="0"/>
                        <a:t>,,</a:t>
                      </a:r>
                      <a:r>
                        <a:rPr lang="mk-MK" sz="1200" baseline="0" dirty="0" smtClean="0"/>
                        <a:t>КАЛЕ,,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mk-MK" sz="1200" baseline="0" dirty="0" smtClean="0"/>
                        <a:t>Одржување на системот за водоснабдување</a:t>
                      </a:r>
                    </a:p>
                    <a:p>
                      <a:pPr marL="171450" indent="-1714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Заловување и третирање на кучиња скитници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5142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Јавно осветлување </a:t>
                      </a:r>
                      <a:r>
                        <a:rPr lang="en-US" sz="1400" dirty="0" smtClean="0"/>
                        <a:t>2</a:t>
                      </a:r>
                      <a:r>
                        <a:rPr lang="mk-MK" sz="1400" dirty="0" smtClean="0"/>
                        <a:t>.</a:t>
                      </a:r>
                      <a:r>
                        <a:rPr lang="en-US" sz="1400" dirty="0" smtClean="0"/>
                        <a:t>270</a:t>
                      </a:r>
                      <a:r>
                        <a:rPr lang="mk-MK" sz="1400" dirty="0" smtClean="0"/>
                        <a:t>.000 </a:t>
                      </a:r>
                      <a:r>
                        <a:rPr lang="mk-MK" sz="1400" dirty="0" smtClean="0"/>
                        <a:t>денари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Редовно</a:t>
                      </a:r>
                      <a:r>
                        <a:rPr lang="mk-MK" sz="1200" baseline="0" dirty="0" smtClean="0"/>
                        <a:t> одржување на јавното осветлување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aseline="0" dirty="0" smtClean="0"/>
                        <a:t>Покривање на трошоци за јавното осветлување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3367">
                <a:tc>
                  <a:txBody>
                    <a:bodyPr/>
                    <a:lstStyle/>
                    <a:p>
                      <a:r>
                        <a:rPr lang="mk-MK" sz="1400" dirty="0" smtClean="0"/>
                        <a:t>Изградба и реконструкција на локални</a:t>
                      </a:r>
                      <a:r>
                        <a:rPr lang="mk-MK" sz="1400" baseline="0" dirty="0" smtClean="0"/>
                        <a:t> патишта и улици </a:t>
                      </a:r>
                      <a:r>
                        <a:rPr lang="mk-MK" sz="1400" baseline="0" dirty="0" smtClean="0"/>
                        <a:t>1</a:t>
                      </a:r>
                      <a:r>
                        <a:rPr lang="en-US" sz="1400" baseline="0" dirty="0" smtClean="0"/>
                        <a:t>4</a:t>
                      </a:r>
                      <a:r>
                        <a:rPr lang="mk-MK" sz="1400" baseline="0" dirty="0" smtClean="0"/>
                        <a:t>.</a:t>
                      </a:r>
                      <a:r>
                        <a:rPr lang="en-US" sz="1400" baseline="0" dirty="0" smtClean="0"/>
                        <a:t>140</a:t>
                      </a:r>
                      <a:r>
                        <a:rPr lang="mk-MK" sz="1400" baseline="0" dirty="0" smtClean="0"/>
                        <a:t>.000денари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Одржување на постојаната локална патна мрежа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dirty="0" smtClean="0"/>
                        <a:t>Реконструкција</a:t>
                      </a:r>
                      <a:r>
                        <a:rPr lang="mk-MK" sz="1200" baseline="0" dirty="0" smtClean="0"/>
                        <a:t> на патната мрежа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aseline="0" dirty="0" smtClean="0"/>
                        <a:t>Планирања за изградбана нови локални </a:t>
                      </a:r>
                      <a:r>
                        <a:rPr lang="mk-MK" sz="1200" baseline="0" dirty="0" smtClean="0"/>
                        <a:t>патишта</a:t>
                      </a:r>
                      <a:endParaRPr lang="en-US" sz="1200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mk-MK" sz="1200" baseline="0" dirty="0" smtClean="0"/>
                        <a:t>Реконстукција и рехабилитација на локални улици</a:t>
                      </a:r>
                      <a:endParaRPr lang="mk-MK" sz="12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445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mk-MK" dirty="0" smtClean="0"/>
              <a:t>РАЗВОЕН ДЕЛ НА БУЏЕТОТ ЗА ПЕРИОД ОД </a:t>
            </a:r>
            <a:r>
              <a:rPr lang="mk-MK" dirty="0" smtClean="0"/>
              <a:t>202</a:t>
            </a:r>
            <a:r>
              <a:rPr lang="mk-MK" dirty="0"/>
              <a:t>5</a:t>
            </a:r>
            <a:r>
              <a:rPr lang="mk-MK" dirty="0" smtClean="0"/>
              <a:t>-202</a:t>
            </a:r>
            <a:r>
              <a:rPr lang="mk-MK" dirty="0" smtClean="0"/>
              <a:t>7</a:t>
            </a:r>
            <a:r>
              <a:rPr lang="mk-MK" dirty="0" smtClean="0"/>
              <a:t> </a:t>
            </a:r>
            <a:r>
              <a:rPr lang="mk-MK" dirty="0" smtClean="0"/>
              <a:t>ГОДИНА </a:t>
            </a:r>
          </a:p>
          <a:p>
            <a:endParaRPr lang="mk-MK" dirty="0"/>
          </a:p>
          <a:p>
            <a:r>
              <a:rPr lang="en-US" dirty="0" err="1"/>
              <a:t>Тригодишниот</a:t>
            </a:r>
            <a:r>
              <a:rPr lang="en-US" dirty="0"/>
              <a:t> </a:t>
            </a:r>
            <a:r>
              <a:rPr lang="en-US" dirty="0" err="1" smtClean="0"/>
              <a:t>План</a:t>
            </a:r>
            <a:r>
              <a:rPr lang="en-US" dirty="0" smtClean="0"/>
              <a:t> </a:t>
            </a:r>
            <a:r>
              <a:rPr lang="en-US" dirty="0"/>
              <a:t>на </a:t>
            </a:r>
            <a:r>
              <a:rPr lang="en-US" dirty="0" err="1"/>
              <a:t>програми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развој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smtClean="0"/>
              <a:t>202</a:t>
            </a:r>
            <a:r>
              <a:rPr lang="mk-MK" dirty="0"/>
              <a:t>5</a:t>
            </a:r>
            <a:r>
              <a:rPr lang="en-US" dirty="0" smtClean="0"/>
              <a:t>-20</a:t>
            </a:r>
            <a:r>
              <a:rPr lang="mk-MK" dirty="0" smtClean="0"/>
              <a:t>2</a:t>
            </a:r>
            <a:r>
              <a:rPr lang="mk-MK" dirty="0"/>
              <a:t>7</a:t>
            </a:r>
            <a:r>
              <a:rPr lang="mk-MK" dirty="0" smtClean="0"/>
              <a:t> </a:t>
            </a:r>
            <a:r>
              <a:rPr lang="en-US" dirty="0" err="1"/>
              <a:t>година</a:t>
            </a:r>
            <a:r>
              <a:rPr lang="en-US" dirty="0"/>
              <a:t> </a:t>
            </a:r>
            <a:r>
              <a:rPr lang="en-US" dirty="0" err="1"/>
              <a:t>ќе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состои</a:t>
            </a:r>
            <a:r>
              <a:rPr lang="en-US" dirty="0"/>
              <a:t> </a:t>
            </a:r>
            <a:r>
              <a:rPr lang="en-US" dirty="0" err="1"/>
              <a:t>од</a:t>
            </a:r>
            <a:r>
              <a:rPr lang="en-US" dirty="0"/>
              <a:t> </a:t>
            </a:r>
            <a:r>
              <a:rPr lang="en-US" dirty="0" err="1"/>
              <a:t>капитални</a:t>
            </a:r>
            <a:r>
              <a:rPr lang="en-US" dirty="0"/>
              <a:t> </a:t>
            </a:r>
            <a:r>
              <a:rPr lang="en-US" dirty="0" err="1"/>
              <a:t>инвестиции</a:t>
            </a:r>
            <a:r>
              <a:rPr lang="en-US" dirty="0"/>
              <a:t> </a:t>
            </a:r>
            <a:r>
              <a:rPr lang="en-US" dirty="0" err="1"/>
              <a:t>во</a:t>
            </a:r>
            <a:r>
              <a:rPr lang="en-US" dirty="0"/>
              <a:t> </a:t>
            </a:r>
            <a:r>
              <a:rPr lang="en-US" dirty="0" err="1"/>
              <a:t>областите</a:t>
            </a:r>
            <a:r>
              <a:rPr lang="en-US" dirty="0"/>
              <a:t>: </a:t>
            </a:r>
            <a:r>
              <a:rPr lang="en-US" dirty="0" err="1" smtClean="0"/>
              <a:t>изградба</a:t>
            </a:r>
            <a:r>
              <a:rPr lang="mk-MK" dirty="0"/>
              <a:t> </a:t>
            </a:r>
            <a:r>
              <a:rPr lang="mk-MK" dirty="0" smtClean="0"/>
              <a:t>и опремување на </a:t>
            </a:r>
            <a:r>
              <a:rPr lang="en-US" dirty="0" err="1" smtClean="0"/>
              <a:t>објекти</a:t>
            </a:r>
            <a:r>
              <a:rPr lang="mk-MK" dirty="0" smtClean="0"/>
              <a:t>,изградба реконструкција и рехабилитација на локални патишта,водоснабдување, </a:t>
            </a:r>
            <a:r>
              <a:rPr lang="en-US" dirty="0" err="1" smtClean="0"/>
              <a:t>канализација</a:t>
            </a:r>
            <a:r>
              <a:rPr lang="en-US" dirty="0"/>
              <a:t>,</a:t>
            </a:r>
            <a:r>
              <a:rPr lang="mk-MK" dirty="0"/>
              <a:t> </a:t>
            </a:r>
            <a:r>
              <a:rPr lang="mk-MK" dirty="0" smtClean="0"/>
              <a:t>изработка </a:t>
            </a:r>
            <a:r>
              <a:rPr lang="mk-MK" dirty="0"/>
              <a:t>на урбанистички </a:t>
            </a:r>
            <a:r>
              <a:rPr lang="mk-MK" dirty="0" smtClean="0"/>
              <a:t>планови, управување со отпад </a:t>
            </a:r>
            <a:r>
              <a:rPr lang="mk-MK" dirty="0"/>
              <a:t>и други мерки и активности согласно потребите.</a:t>
            </a:r>
            <a:endParaRPr lang="en-US" dirty="0"/>
          </a:p>
          <a:p>
            <a:r>
              <a:rPr lang="mk-MK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45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mk-MK" b="1" dirty="0" smtClean="0"/>
              <a:t>Активности на општината со средства добиени од надворешни </a:t>
            </a:r>
            <a:r>
              <a:rPr lang="mk-MK" b="1" dirty="0" smtClean="0"/>
              <a:t>извори</a:t>
            </a:r>
          </a:p>
          <a:p>
            <a:pPr algn="ctr"/>
            <a:r>
              <a:rPr lang="mk-MK" dirty="0" smtClean="0"/>
              <a:t>Изградба и реконструкција на селски улици во населено место Броштица </a:t>
            </a:r>
            <a:endParaRPr lang="mk-MK" dirty="0" smtClean="0"/>
          </a:p>
          <a:p>
            <a:r>
              <a:rPr lang="mk-MK" dirty="0" smtClean="0"/>
              <a:t>Реконструкција и  рехабилитација на улици во село Праленик.</a:t>
            </a:r>
          </a:p>
          <a:p>
            <a:r>
              <a:rPr lang="mk-MK" dirty="0" smtClean="0"/>
              <a:t>Реконструкција и рехабилитација на улици во селата Оџовци</a:t>
            </a:r>
            <a:r>
              <a:rPr lang="mk-MK" smtClean="0"/>
              <a:t>, Голем Папрадник и Манастирец</a:t>
            </a:r>
            <a:endParaRPr lang="mk-MK" dirty="0" smtClean="0"/>
          </a:p>
        </p:txBody>
      </p:sp>
    </p:spTree>
    <p:extLst>
      <p:ext uri="{BB962C8B-B14F-4D97-AF65-F5344CB8AC3E}">
        <p14:creationId xmlns:p14="http://schemas.microsoft.com/office/powerpoint/2010/main" val="2191399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856</TotalTime>
  <Words>1130</Words>
  <Application>Microsoft Office PowerPoint</Application>
  <PresentationFormat>On-screen Show (4:3)</PresentationFormat>
  <Paragraphs>154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Verdana</vt:lpstr>
      <vt:lpstr>Wingdings 2</vt:lpstr>
      <vt:lpstr>Aspect</vt:lpstr>
      <vt:lpstr>Општина Центар Жупа Граѓански буџет </vt:lpstr>
      <vt:lpstr>PowerPoint Presentation</vt:lpstr>
      <vt:lpstr>PowerPoint Presentation</vt:lpstr>
      <vt:lpstr>PowerPoint Presentation</vt:lpstr>
      <vt:lpstr>Буџетот на општината се однесува за период од една фискална година и започнува на 1 јануари и трае до 31 декември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Центар Жупа Граѓански буџет</dc:title>
  <dc:creator>Urbanizam-3</dc:creator>
  <cp:lastModifiedBy>Finansi-1</cp:lastModifiedBy>
  <cp:revision>57</cp:revision>
  <cp:lastPrinted>2022-01-05T13:33:31Z</cp:lastPrinted>
  <dcterms:created xsi:type="dcterms:W3CDTF">2022-01-05T13:24:37Z</dcterms:created>
  <dcterms:modified xsi:type="dcterms:W3CDTF">2025-03-17T12:43:03Z</dcterms:modified>
</cp:coreProperties>
</file>