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70" r:id="rId8"/>
    <p:sldId id="272" r:id="rId9"/>
    <p:sldId id="262" r:id="rId10"/>
    <p:sldId id="263" r:id="rId11"/>
    <p:sldId id="271" r:id="rId12"/>
    <p:sldId id="264" r:id="rId13"/>
    <p:sldId id="265" r:id="rId14"/>
    <p:sldId id="266" r:id="rId15"/>
    <p:sldId id="267" r:id="rId16"/>
    <p:sldId id="268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35" autoAdjust="0"/>
    <p:restoredTop sz="94660"/>
  </p:normalViewPr>
  <p:slideViewPr>
    <p:cSldViewPr>
      <p:cViewPr>
        <p:scale>
          <a:sx n="76" d="100"/>
          <a:sy n="76" d="100"/>
        </p:scale>
        <p:origin x="-1242" y="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/>
              <a:t>Структура на буџетот за </a:t>
            </a:r>
            <a:r>
              <a:rPr lang="ru-RU" dirty="0" smtClean="0"/>
              <a:t>202</a:t>
            </a:r>
            <a:r>
              <a:rPr lang="en-US" dirty="0" smtClean="0"/>
              <a:t>4</a:t>
            </a:r>
            <a:r>
              <a:rPr lang="ru-RU" dirty="0" smtClean="0"/>
              <a:t> </a:t>
            </a:r>
            <a:r>
              <a:rPr lang="ru-RU" dirty="0"/>
              <a:t>година</a:t>
            </a:r>
          </a:p>
        </c:rich>
      </c:tx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Структура на буџетот за 2022 година</c:v>
                </c:pt>
              </c:strCache>
            </c:strRef>
          </c:tx>
          <c:explosion val="28"/>
          <c:dPt>
            <c:idx val="1"/>
            <c:bubble3D val="0"/>
            <c:explosion val="30"/>
            <c:extLst xmlns:c16r2="http://schemas.microsoft.com/office/drawing/2015/06/chart">
              <c:ext xmlns:c16="http://schemas.microsoft.com/office/drawing/2014/chart" uri="{C3380CC4-5D6E-409C-BE32-E72D297353CC}">
                <c16:uniqueId val="{00000001-10B1-4943-BB0A-3C24869977EE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 smtClean="0"/>
                      <a:t>43.600.000</a:t>
                    </a:r>
                    <a:r>
                      <a:rPr lang="en-US" baseline="0" dirty="0" smtClean="0"/>
                      <a:t>; 32,02%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10B1-4943-BB0A-3C24869977EE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 smtClean="0"/>
                      <a:t>91.479.000</a:t>
                    </a:r>
                    <a:r>
                      <a:rPr lang="en-US" baseline="0" dirty="0" smtClean="0"/>
                      <a:t>; 67,17%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10B1-4943-BB0A-3C24869977EE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dirty="0" smtClean="0"/>
                      <a:t>100.000</a:t>
                    </a:r>
                    <a:r>
                      <a:rPr lang="en-US" baseline="0" dirty="0" smtClean="0"/>
                      <a:t>; 0,08%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10B1-4943-BB0A-3C24869977EE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dirty="0" smtClean="0"/>
                      <a:t>1.000.000</a:t>
                    </a:r>
                    <a:r>
                      <a:rPr lang="en-US" baseline="0" dirty="0" smtClean="0"/>
                      <a:t>; 0,73%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10B1-4943-BB0A-3C24869977EE}"/>
                </c:ext>
              </c:extLst>
            </c:dLbl>
            <c:numFmt formatCode="0.0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Основен Буџет</c:v>
                </c:pt>
                <c:pt idx="1">
                  <c:v>Блок Дотации</c:v>
                </c:pt>
                <c:pt idx="2">
                  <c:v>Самофинансирање</c:v>
                </c:pt>
                <c:pt idx="3">
                  <c:v>Донации</c:v>
                </c:pt>
              </c:strCache>
            </c:strRef>
          </c:cat>
          <c:val>
            <c:numRef>
              <c:f>Sheet1!$B$2:$B$5</c:f>
              <c:numCache>
                <c:formatCode>#,##0</c:formatCode>
                <c:ptCount val="4"/>
                <c:pt idx="0">
                  <c:v>37600000</c:v>
                </c:pt>
                <c:pt idx="1">
                  <c:v>75794000</c:v>
                </c:pt>
                <c:pt idx="2">
                  <c:v>60000</c:v>
                </c:pt>
                <c:pt idx="3">
                  <c:v>900000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DC5-4F26-856D-0438EDCFF4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00"/>
            </a:pPr>
            <a:r>
              <a:rPr lang="mk-MK" sz="1400" dirty="0" smtClean="0"/>
              <a:t>Основниот</a:t>
            </a:r>
            <a:r>
              <a:rPr lang="mk-MK" sz="1400" baseline="0" dirty="0" smtClean="0"/>
              <a:t> Буџет на Општина Центар Жупа е проектиран во износ од </a:t>
            </a:r>
            <a:r>
              <a:rPr lang="en-US" sz="1400" baseline="0" dirty="0" smtClean="0"/>
              <a:t>36</a:t>
            </a:r>
            <a:r>
              <a:rPr lang="mk-MK" sz="1400" baseline="0" dirty="0" smtClean="0"/>
              <a:t>.</a:t>
            </a:r>
            <a:r>
              <a:rPr lang="en-US" sz="1400" baseline="0" dirty="0" smtClean="0"/>
              <a:t>1</a:t>
            </a:r>
            <a:r>
              <a:rPr lang="mk-MK" sz="1400" baseline="0" dirty="0" smtClean="0"/>
              <a:t>00.000 денари,од кои капитални расходи се планирани во износ од </a:t>
            </a:r>
            <a:r>
              <a:rPr lang="en-US" sz="1400" baseline="0" dirty="0" smtClean="0"/>
              <a:t>7</a:t>
            </a:r>
            <a:r>
              <a:rPr lang="mk-MK" sz="1400" baseline="0" dirty="0" smtClean="0"/>
              <a:t>.</a:t>
            </a:r>
            <a:r>
              <a:rPr lang="en-US" sz="1400" baseline="0" dirty="0" smtClean="0"/>
              <a:t>870</a:t>
            </a:r>
            <a:r>
              <a:rPr lang="mk-MK" sz="1400" baseline="0" dirty="0" smtClean="0"/>
              <a:t>.000 денари или </a:t>
            </a:r>
            <a:r>
              <a:rPr lang="en-US" sz="1400" baseline="0" dirty="0" smtClean="0"/>
              <a:t>21</a:t>
            </a:r>
            <a:r>
              <a:rPr lang="mk-MK" sz="1400" baseline="0" dirty="0" smtClean="0"/>
              <a:t>.</a:t>
            </a:r>
            <a:r>
              <a:rPr lang="en-US" sz="1400" baseline="0" dirty="0" smtClean="0"/>
              <a:t>80</a:t>
            </a:r>
            <a:r>
              <a:rPr lang="mk-MK" sz="1400" baseline="0" dirty="0" smtClean="0"/>
              <a:t>%, додека тековно оперативни расходи се планирани во износ од </a:t>
            </a:r>
            <a:r>
              <a:rPr lang="en-US" sz="1400" baseline="0" dirty="0" smtClean="0"/>
              <a:t>28</a:t>
            </a:r>
            <a:r>
              <a:rPr lang="mk-MK" sz="1400" baseline="0" dirty="0" smtClean="0"/>
              <a:t>.</a:t>
            </a:r>
            <a:r>
              <a:rPr lang="en-US" sz="1400" baseline="0" dirty="0" smtClean="0"/>
              <a:t>230</a:t>
            </a:r>
            <a:r>
              <a:rPr lang="mk-MK" sz="1400" baseline="0" dirty="0" smtClean="0"/>
              <a:t>.000 денари или </a:t>
            </a:r>
            <a:r>
              <a:rPr lang="en-US" sz="1400" baseline="0" dirty="0" smtClean="0"/>
              <a:t>78</a:t>
            </a:r>
            <a:r>
              <a:rPr lang="mk-MK" sz="1400" baseline="0" dirty="0" smtClean="0"/>
              <a:t>,</a:t>
            </a:r>
            <a:r>
              <a:rPr lang="en-US" sz="1400" baseline="0" dirty="0" smtClean="0"/>
              <a:t>20</a:t>
            </a:r>
            <a:r>
              <a:rPr lang="mk-MK" sz="1400" baseline="0" dirty="0" smtClean="0"/>
              <a:t>%</a:t>
            </a:r>
            <a:endParaRPr lang="en-US" sz="1400" dirty="0"/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explosion val="19"/>
          <c:dPt>
            <c:idx val="1"/>
            <c:bubble3D val="0"/>
            <c:explosion val="13"/>
            <c:extLst xmlns:c16r2="http://schemas.microsoft.com/office/drawing/2015/06/chart">
              <c:ext xmlns:c16="http://schemas.microsoft.com/office/drawing/2014/chart" uri="{C3380CC4-5D6E-409C-BE32-E72D297353CC}">
                <c16:uniqueId val="{00000000-8B96-4E08-A50A-22D82EBC0656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78,20%</a:t>
                    </a:r>
                  </a:p>
                  <a:p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separator> </c:separator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8B96-4E08-A50A-22D82EBC0656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21,80%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separator> </c:separator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8B96-4E08-A50A-22D82EBC0656}"/>
                </c:ext>
              </c:extLst>
            </c:dLbl>
            <c:numFmt formatCode="0.00%" sourceLinked="0"/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eparator> </c:separator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тековно оперативни расходи</c:v>
                </c:pt>
                <c:pt idx="1">
                  <c:v>капитални расходи</c:v>
                </c:pt>
              </c:strCache>
            </c:strRef>
          </c:cat>
          <c:val>
            <c:numRef>
              <c:f>Sheet1!$B$2:$B$3</c:f>
              <c:numCache>
                <c:formatCode>0.00</c:formatCode>
                <c:ptCount val="2"/>
                <c:pt idx="0">
                  <c:v>24700000</c:v>
                </c:pt>
                <c:pt idx="1">
                  <c:v>12900000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BE4-4696-B655-60008B0775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"/>
      </c:pie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DCA43-CC44-434D-A5C7-DE22BEC7366B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E757E-E6B2-4EB1-8ED9-C34EF732A9D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DCA43-CC44-434D-A5C7-DE22BEC7366B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E757E-E6B2-4EB1-8ED9-C34EF732A9D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DCA43-CC44-434D-A5C7-DE22BEC7366B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E757E-E6B2-4EB1-8ED9-C34EF732A9D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DCA43-CC44-434D-A5C7-DE22BEC7366B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E757E-E6B2-4EB1-8ED9-C34EF732A9D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DCA43-CC44-434D-A5C7-DE22BEC7366B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E757E-E6B2-4EB1-8ED9-C34EF732A9D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DCA43-CC44-434D-A5C7-DE22BEC7366B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E757E-E6B2-4EB1-8ED9-C34EF732A9D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DCA43-CC44-434D-A5C7-DE22BEC7366B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E757E-E6B2-4EB1-8ED9-C34EF732A9D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DCA43-CC44-434D-A5C7-DE22BEC7366B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E757E-E6B2-4EB1-8ED9-C34EF732A9D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DCA43-CC44-434D-A5C7-DE22BEC7366B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E757E-E6B2-4EB1-8ED9-C34EF732A9D5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DCA43-CC44-434D-A5C7-DE22BEC7366B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E757E-E6B2-4EB1-8ED9-C34EF732A9D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DCA43-CC44-434D-A5C7-DE22BEC7366B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E757E-E6B2-4EB1-8ED9-C34EF732A9D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087DCA43-CC44-434D-A5C7-DE22BEC7366B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A9FE757E-E6B2-4EB1-8ED9-C34EF732A9D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mk-MK" dirty="0"/>
              <a:t>Општина Центар Жупа</a:t>
            </a:r>
            <a:br>
              <a:rPr lang="mk-MK" dirty="0"/>
            </a:br>
            <a:r>
              <a:rPr lang="mk-MK" dirty="0"/>
              <a:t>Граѓански буџет</a:t>
            </a:r>
            <a:br>
              <a:rPr lang="mk-MK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mk-MK" dirty="0" smtClean="0"/>
              <a:t>202</a:t>
            </a:r>
            <a:r>
              <a:rPr lang="en-US" dirty="0"/>
              <a:t>4</a:t>
            </a:r>
            <a:r>
              <a:rPr lang="mk-MK" dirty="0" smtClean="0"/>
              <a:t> ГОДИНА </a:t>
            </a:r>
            <a:endParaRPr lang="en-US" dirty="0"/>
          </a:p>
        </p:txBody>
      </p:sp>
      <p:pic>
        <p:nvPicPr>
          <p:cNvPr id="4" name="Picture 3" descr="FAHMIIIIII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069" y="620688"/>
            <a:ext cx="1271905" cy="10096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490894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’</a:t>
            </a:r>
            <a:r>
              <a:rPr lang="mk-MK" dirty="0"/>
              <a:t>Граѓански буџет,, преставува основна алатка за унапредување на транспаретноста и отчетноста на Општина Центар Жупа.Преку него ќе бидат објаснети </a:t>
            </a:r>
            <a:r>
              <a:rPr lang="mk-MK" dirty="0" smtClean="0"/>
              <a:t>приходите </a:t>
            </a:r>
            <a:r>
              <a:rPr lang="mk-MK" dirty="0"/>
              <a:t>и расходите на општината за </a:t>
            </a:r>
            <a:r>
              <a:rPr lang="mk-MK" dirty="0" smtClean="0"/>
              <a:t>202</a:t>
            </a:r>
            <a:r>
              <a:rPr lang="en-US" dirty="0" smtClean="0"/>
              <a:t>4</a:t>
            </a:r>
            <a:r>
              <a:rPr lang="mk-MK" dirty="0" smtClean="0"/>
              <a:t> </a:t>
            </a:r>
            <a:r>
              <a:rPr lang="mk-MK" dirty="0"/>
              <a:t>година , процесот на донесување на Буџетот и проектните активности кои треба да се реализираат во текот на </a:t>
            </a:r>
            <a:r>
              <a:rPr lang="mk-MK" dirty="0" smtClean="0"/>
              <a:t>202</a:t>
            </a:r>
            <a:r>
              <a:rPr lang="en-US" dirty="0" smtClean="0"/>
              <a:t>4</a:t>
            </a:r>
            <a:r>
              <a:rPr lang="mk-MK" dirty="0" smtClean="0"/>
              <a:t> </a:t>
            </a:r>
            <a:r>
              <a:rPr lang="mk-MK" dirty="0"/>
              <a:t>година. </a:t>
            </a:r>
            <a:endParaRPr lang="en-US" dirty="0"/>
          </a:p>
          <a:p>
            <a:r>
              <a:rPr lang="mk-MK" dirty="0"/>
              <a:t>Целта на подготовка на Граѓанскиот Буџет за </a:t>
            </a:r>
            <a:r>
              <a:rPr lang="mk-MK" dirty="0" smtClean="0"/>
              <a:t>202</a:t>
            </a:r>
            <a:r>
              <a:rPr lang="en-US" dirty="0" smtClean="0"/>
              <a:t>4</a:t>
            </a:r>
            <a:r>
              <a:rPr lang="mk-MK" dirty="0" smtClean="0"/>
              <a:t> </a:t>
            </a:r>
            <a:r>
              <a:rPr lang="mk-MK" dirty="0"/>
              <a:t>година на Општина Центар Жупа е да обезбеди поголема информираност на граѓаните за буџетот на општината на полесен и достапен начин.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4080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mk-MK" b="1" dirty="0"/>
              <a:t>ОБВРСКИ НА ГРАЃАНИНОТ</a:t>
            </a:r>
            <a:endParaRPr lang="en-US" dirty="0"/>
          </a:p>
          <a:p>
            <a:r>
              <a:rPr lang="mk-MK" dirty="0"/>
              <a:t>Буџетот кој го имате пред Вас е план за јавните пари за </a:t>
            </a:r>
            <a:r>
              <a:rPr lang="mk-MK" dirty="0" smtClean="0"/>
              <a:t>202</a:t>
            </a:r>
            <a:r>
              <a:rPr lang="en-US" dirty="0" smtClean="0"/>
              <a:t>4</a:t>
            </a:r>
            <a:r>
              <a:rPr lang="mk-MK" dirty="0" smtClean="0"/>
              <a:t> </a:t>
            </a:r>
            <a:r>
              <a:rPr lang="mk-MK" dirty="0"/>
              <a:t>година.За истиот да може да се реализира, граѓаните треба со одговорност да ги исполнат нивните обврски кон општината , редовно да ѓи плаќаат даноците и таксите соодветно на услугите.</a:t>
            </a:r>
            <a:endParaRPr lang="en-US" dirty="0"/>
          </a:p>
          <a:p>
            <a:r>
              <a:rPr lang="mk-MK" dirty="0"/>
              <a:t>Само на овој начин општината ќе успее да ги собере планираните средства навреме и ќе биде во состојба да реализира поголем дел од планираниот буџет.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66517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mk-MK" i="1" dirty="0"/>
              <a:t>Вовед</a:t>
            </a:r>
            <a:endParaRPr lang="en-US" dirty="0"/>
          </a:p>
          <a:p>
            <a:r>
              <a:rPr lang="mk-MK" dirty="0"/>
              <a:t>Буџетот на општината е годишен план на приходи , други приливи и одобрени средства и ги вклучува </a:t>
            </a:r>
            <a:r>
              <a:rPr lang="en-US" dirty="0"/>
              <a:t>:</a:t>
            </a:r>
          </a:p>
          <a:p>
            <a:pPr lvl="0"/>
            <a:r>
              <a:rPr lang="mk-MK" b="1" dirty="0"/>
              <a:t>Основен буџет</a:t>
            </a:r>
            <a:endParaRPr lang="en-US" dirty="0"/>
          </a:p>
          <a:p>
            <a:pPr lvl="0"/>
            <a:r>
              <a:rPr lang="mk-MK" b="1" dirty="0"/>
              <a:t>Буџетот на дотации </a:t>
            </a:r>
            <a:endParaRPr lang="en-US" dirty="0"/>
          </a:p>
          <a:p>
            <a:pPr lvl="0"/>
            <a:r>
              <a:rPr lang="mk-MK" b="1" dirty="0"/>
              <a:t>Буџетот на самофинансирачки активности </a:t>
            </a:r>
            <a:endParaRPr lang="en-US" dirty="0"/>
          </a:p>
          <a:p>
            <a:pPr lvl="0"/>
            <a:r>
              <a:rPr lang="mk-MK" b="1" dirty="0"/>
              <a:t>Буџетот на донации и </a:t>
            </a:r>
            <a:endParaRPr lang="en-US" dirty="0"/>
          </a:p>
          <a:p>
            <a:pPr lvl="0"/>
            <a:r>
              <a:rPr lang="mk-MK" b="1" dirty="0"/>
              <a:t>Буџетот на заеми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16099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mk-MK" sz="1800" dirty="0">
                <a:effectLst/>
              </a:rPr>
              <a:t>Буџетот на општината се однесува за период од една фискална година и започнува на 1 јануари и трае до 31 декември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lvl="0"/>
            <a:r>
              <a:rPr lang="mk-MK" b="1" dirty="0"/>
              <a:t>Основниот буџет</a:t>
            </a:r>
            <a:r>
              <a:rPr lang="mk-MK" dirty="0"/>
              <a:t> е годишниот план на приходи, други приливи и одобрени средства со буџетот за финансирање на основните надлежности на општината.</a:t>
            </a:r>
            <a:endParaRPr lang="en-US" dirty="0"/>
          </a:p>
          <a:p>
            <a:pPr lvl="0"/>
            <a:r>
              <a:rPr lang="mk-MK" b="1" dirty="0"/>
              <a:t>Буџетот на дотации</a:t>
            </a:r>
            <a:r>
              <a:rPr lang="mk-MK" dirty="0"/>
              <a:t> е годишен план на приходи од дотации и одобрени средства кои се користат за финансирање на надлежностите на општината , за финансирање на конкретни намени , надлежност , програми  и инвестициони проекти .</a:t>
            </a:r>
            <a:endParaRPr lang="en-US" dirty="0"/>
          </a:p>
          <a:p>
            <a:pPr lvl="0"/>
            <a:r>
              <a:rPr lang="mk-MK" b="1" dirty="0"/>
              <a:t>Буџетот на самофинансирачки активности</a:t>
            </a:r>
            <a:r>
              <a:rPr lang="mk-MK" dirty="0"/>
              <a:t> е годишен план на приходи од активности на буџетските корисници кои се дополнителни на основните активности дефинирани со закон и на одобрените средства.</a:t>
            </a:r>
            <a:endParaRPr lang="en-US" dirty="0"/>
          </a:p>
          <a:p>
            <a:pPr lvl="0"/>
            <a:r>
              <a:rPr lang="mk-MK" b="1" dirty="0"/>
              <a:t>Буџет на донации</a:t>
            </a:r>
            <a:r>
              <a:rPr lang="mk-MK" dirty="0"/>
              <a:t> е годишен план на приходи од донации и одобрени средства кои се користат строго наменски и согласно со договорот склучен со донаторот.</a:t>
            </a:r>
            <a:endParaRPr lang="en-US" dirty="0"/>
          </a:p>
          <a:p>
            <a:pPr lvl="0"/>
            <a:r>
              <a:rPr lang="mk-MK" b="1" dirty="0"/>
              <a:t>Буџет на заеми</a:t>
            </a:r>
            <a:r>
              <a:rPr lang="mk-MK" dirty="0"/>
              <a:t> е годишен план на приливи од заеми и одобрени средства кои се користат за финансирање на надлежност , програми и проекти.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6321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mk-MK" dirty="0"/>
              <a:t>Буџетот на општината се состои од општ , посебен и развоен дел.</a:t>
            </a:r>
            <a:endParaRPr lang="en-US" dirty="0"/>
          </a:p>
          <a:p>
            <a:r>
              <a:rPr lang="mk-MK" b="1" dirty="0"/>
              <a:t>Општиот дел содржи </a:t>
            </a:r>
            <a:r>
              <a:rPr lang="en-US" b="1" dirty="0"/>
              <a:t>: </a:t>
            </a:r>
            <a:endParaRPr lang="en-US" dirty="0"/>
          </a:p>
          <a:p>
            <a:pPr lvl="0"/>
            <a:r>
              <a:rPr lang="mk-MK" dirty="0"/>
              <a:t>Консолидарен биланс на приходи и расходи</a:t>
            </a:r>
            <a:endParaRPr lang="en-US" dirty="0"/>
          </a:p>
          <a:p>
            <a:pPr lvl="0"/>
            <a:r>
              <a:rPr lang="mk-MK" dirty="0"/>
              <a:t>Функционална класификација на расходи</a:t>
            </a:r>
            <a:endParaRPr lang="en-US" dirty="0"/>
          </a:p>
          <a:p>
            <a:pPr lvl="0"/>
            <a:r>
              <a:rPr lang="mk-MK" dirty="0"/>
              <a:t>Биланс на тековно оперативни приходи и расходи</a:t>
            </a:r>
            <a:endParaRPr lang="en-US" dirty="0"/>
          </a:p>
          <a:p>
            <a:pPr lvl="0"/>
            <a:r>
              <a:rPr lang="mk-MK" dirty="0"/>
              <a:t>Биланс на капитални приходи и расходи</a:t>
            </a:r>
            <a:endParaRPr lang="en-US" dirty="0"/>
          </a:p>
          <a:p>
            <a:r>
              <a:rPr lang="mk-MK" b="1" dirty="0"/>
              <a:t>Посебен дел опфаќа</a:t>
            </a:r>
            <a:r>
              <a:rPr lang="en-US" b="1" dirty="0"/>
              <a:t>:</a:t>
            </a:r>
            <a:endParaRPr lang="en-US" dirty="0"/>
          </a:p>
          <a:p>
            <a:pPr lvl="0"/>
            <a:r>
              <a:rPr lang="mk-MK" dirty="0"/>
              <a:t>Буџетски – тековно – оперативни програми </a:t>
            </a:r>
            <a:endParaRPr lang="en-US" dirty="0"/>
          </a:p>
          <a:p>
            <a:pPr lvl="0"/>
            <a:r>
              <a:rPr lang="mk-MK" dirty="0"/>
              <a:t>Буџетски капитални програми </a:t>
            </a:r>
            <a:endParaRPr lang="en-US" dirty="0"/>
          </a:p>
          <a:p>
            <a:r>
              <a:rPr lang="mk-MK" dirty="0"/>
              <a:t> </a:t>
            </a:r>
            <a:endParaRPr lang="en-US" dirty="0"/>
          </a:p>
          <a:p>
            <a:r>
              <a:rPr lang="mk-MK" b="1" dirty="0"/>
              <a:t>Развојниот дел содржи </a:t>
            </a:r>
            <a:r>
              <a:rPr lang="en-US" b="1" dirty="0"/>
              <a:t>:</a:t>
            </a:r>
            <a:endParaRPr lang="en-US" dirty="0"/>
          </a:p>
          <a:p>
            <a:pPr lvl="0"/>
            <a:r>
              <a:rPr lang="mk-MK" dirty="0"/>
              <a:t>Плановите на програми за развој прикажани по развојни проекти.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18658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86324816"/>
              </p:ext>
            </p:extLst>
          </p:nvPr>
        </p:nvGraphicFramePr>
        <p:xfrm>
          <a:off x="395536" y="43102"/>
          <a:ext cx="8291264" cy="620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15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55511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85840">
                <a:tc>
                  <a:txBody>
                    <a:bodyPr/>
                    <a:lstStyle/>
                    <a:p>
                      <a:r>
                        <a:rPr lang="mk-MK" sz="1400" dirty="0" smtClean="0"/>
                        <a:t>Буџетски</a:t>
                      </a:r>
                      <a:r>
                        <a:rPr lang="mk-MK" sz="1400" baseline="0" dirty="0" smtClean="0"/>
                        <a:t> календар/</a:t>
                      </a:r>
                      <a:r>
                        <a:rPr lang="mk-MK" sz="1400" dirty="0" smtClean="0"/>
                        <a:t>Можен</a:t>
                      </a:r>
                      <a:r>
                        <a:rPr lang="mk-MK" sz="1400" baseline="0" dirty="0" smtClean="0"/>
                        <a:t> датум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k-MK" sz="1400" dirty="0" smtClean="0"/>
                        <a:t>Буџетски</a:t>
                      </a:r>
                      <a:r>
                        <a:rPr lang="mk-MK" sz="1400" baseline="0" dirty="0" smtClean="0"/>
                        <a:t> активности-одговорност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85840">
                <a:tc>
                  <a:txBody>
                    <a:bodyPr/>
                    <a:lstStyle/>
                    <a:p>
                      <a:r>
                        <a:rPr lang="mk-MK" sz="1200" dirty="0" smtClean="0"/>
                        <a:t>Декември/февруари-март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k-MK" sz="1200" dirty="0" smtClean="0"/>
                        <a:t>Советот</a:t>
                      </a:r>
                      <a:r>
                        <a:rPr lang="mk-MK" sz="1200" baseline="0" dirty="0" smtClean="0"/>
                        <a:t> на Општината го донесува Буцетскиот календар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85840">
                <a:tc>
                  <a:txBody>
                    <a:bodyPr/>
                    <a:lstStyle/>
                    <a:p>
                      <a:r>
                        <a:rPr lang="mk-MK" sz="1200" dirty="0" smtClean="0"/>
                        <a:t>април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Министерот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финансии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доставува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Владата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на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Република</a:t>
                      </a:r>
                      <a:endParaRPr kumimoji="0" lang="en-US" sz="1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mk-MK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Северна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Македонија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Фискална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стратегија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на Р</a:t>
                      </a:r>
                      <a:r>
                        <a:rPr kumimoji="0" lang="mk-MK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наредните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три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години</a:t>
                      </a:r>
                      <a:endParaRPr kumimoji="0" lang="en-US" sz="1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55898">
                <a:tc>
                  <a:txBody>
                    <a:bodyPr/>
                    <a:lstStyle/>
                    <a:p>
                      <a:r>
                        <a:rPr lang="mk-MK" sz="1200" dirty="0" smtClean="0"/>
                        <a:t>април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Советот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на   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Општината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разгледува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развојни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документи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вклучително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и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фискална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стратегија</a:t>
                      </a:r>
                      <a:endParaRPr lang="en-US" sz="1200" dirty="0" smtClean="0"/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85840">
                <a:tc>
                  <a:txBody>
                    <a:bodyPr/>
                    <a:lstStyle/>
                    <a:p>
                      <a:r>
                        <a:rPr lang="mk-MK" sz="1200" dirty="0" smtClean="0"/>
                        <a:t>септември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Градоначалникот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подготвува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општински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буџетски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циркулар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образложение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потребните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средства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општинските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буџетски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корисници</a:t>
                      </a:r>
                      <a:endParaRPr lang="en-US" sz="1200" dirty="0" smtClean="0"/>
                    </a:p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85840">
                <a:tc>
                  <a:txBody>
                    <a:bodyPr/>
                    <a:lstStyle/>
                    <a:p>
                      <a:r>
                        <a:rPr lang="mk-MK" sz="1200" dirty="0" smtClean="0"/>
                        <a:t>октомври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Општинските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буџетски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корисници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ги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доставуваат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предлог-пресметките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наредната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година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образложение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висината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на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износите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позиции</a:t>
                      </a:r>
                      <a:endParaRPr lang="en-US" sz="1200" dirty="0" smtClean="0"/>
                    </a:p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7083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mk-MK" sz="1200" dirty="0" smtClean="0"/>
                        <a:t>октомври</a:t>
                      </a:r>
                      <a:endParaRPr lang="en-US" sz="1200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Одделот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буџет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врши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преговарање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и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анализирање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на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доставените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предлог-пресметки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и 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ги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одредува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приоритетите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и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одредбите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новиот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Предлог-буџет</a:t>
                      </a:r>
                      <a:endParaRPr lang="en-US" sz="1200" dirty="0" smtClean="0"/>
                    </a:p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7083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mk-MK" sz="1200" dirty="0" smtClean="0"/>
                        <a:t>октомври</a:t>
                      </a:r>
                      <a:endParaRPr lang="en-US" sz="1200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Разгледување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на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нови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барања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и 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предлози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кои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одлучува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и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дава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насоки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Градоначалникот</a:t>
                      </a:r>
                      <a:endParaRPr lang="en-US" sz="1200" dirty="0" smtClean="0"/>
                    </a:p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57083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mk-MK" sz="1200" dirty="0" smtClean="0"/>
                        <a:t>октомври</a:t>
                      </a:r>
                      <a:endParaRPr lang="en-US" sz="1200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Министерот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финансии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доставува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буџетски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циркулар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насоки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изготвување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на 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Предлог-буџетот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наредната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година</a:t>
                      </a:r>
                      <a:endParaRPr lang="en-US" sz="1200" dirty="0" smtClean="0"/>
                    </a:p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0023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56581394"/>
              </p:ext>
            </p:extLst>
          </p:nvPr>
        </p:nvGraphicFramePr>
        <p:xfrm>
          <a:off x="503238" y="530225"/>
          <a:ext cx="8183562" cy="558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9178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09178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mk-MK" sz="1400" dirty="0" smtClean="0"/>
                        <a:t>Буџетски календар/можен датум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k-MK" sz="1200" dirty="0" smtClean="0"/>
                        <a:t>Буџетски активности-одговорност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mk-MK" sz="1200" dirty="0" smtClean="0"/>
                        <a:t>октомври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Градоначалникот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општинските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буџетски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корисници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ги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доставува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главните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насоки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изготвување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на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финансиските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планови</a:t>
                      </a:r>
                      <a:endParaRPr lang="en-US" sz="1200" dirty="0" smtClean="0"/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mk-MK" sz="1200" dirty="0" smtClean="0"/>
                        <a:t>Октомври-ноември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Општинските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буџетски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корисници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ги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доставуваат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своите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финансиски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планови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градоначалникот</a:t>
                      </a:r>
                      <a:endParaRPr lang="en-US" sz="1200" dirty="0" smtClean="0"/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mk-MK" sz="1200" dirty="0" smtClean="0"/>
                        <a:t>ноември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Градоначалникот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го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разгледува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и  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одобрува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Предлог-буџетот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подготвен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од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страна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на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финансискиот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оддел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на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општината</a:t>
                      </a:r>
                      <a:endParaRPr lang="en-US" sz="1200" dirty="0" smtClean="0"/>
                    </a:p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mk-MK" sz="1200" dirty="0" smtClean="0"/>
                        <a:t>декември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k-MK" sz="1200" dirty="0" smtClean="0"/>
                        <a:t>До</a:t>
                      </a:r>
                      <a:r>
                        <a:rPr lang="mk-MK" sz="1200" baseline="0" dirty="0" smtClean="0"/>
                        <a:t> советот се доставува конечен Предлог буџет од подготвен од страна на финансискиот оддел на општината 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mk-MK" sz="1200" dirty="0" smtClean="0"/>
                        <a:t>декември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води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расправа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во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телата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на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Советот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на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Општината</a:t>
                      </a:r>
                      <a:endParaRPr lang="en-US" sz="1200" dirty="0" smtClean="0"/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mk-MK" sz="1200" dirty="0" smtClean="0"/>
                        <a:t>Крај на декември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Седница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на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Советот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на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Општината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донесување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на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Буџетот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наредната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буџетска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година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mk-MK" sz="1200" dirty="0" smtClean="0"/>
                        <a:t>Јануари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Започнува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новата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буџетска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година</a:t>
                      </a:r>
                      <a:endParaRPr lang="en-US" sz="1200" dirty="0" smtClean="0"/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84858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94063534"/>
              </p:ext>
            </p:extLst>
          </p:nvPr>
        </p:nvGraphicFramePr>
        <p:xfrm>
          <a:off x="503238" y="530225"/>
          <a:ext cx="8183562" cy="4187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546542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98790756"/>
              </p:ext>
            </p:extLst>
          </p:nvPr>
        </p:nvGraphicFramePr>
        <p:xfrm>
          <a:off x="539552" y="1916832"/>
          <a:ext cx="8183562" cy="3235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2785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2785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2785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mk-MK" dirty="0" smtClean="0"/>
                        <a:t>Даночни</a:t>
                      </a:r>
                      <a:r>
                        <a:rPr lang="mk-MK" baseline="0" dirty="0" smtClean="0"/>
                        <a:t> приходи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11</a:t>
                      </a:r>
                      <a:r>
                        <a:rPr lang="mk-MK" dirty="0" smtClean="0"/>
                        <a:t>.</a:t>
                      </a:r>
                      <a:r>
                        <a:rPr lang="en-US" dirty="0" smtClean="0"/>
                        <a:t>130</a:t>
                      </a:r>
                      <a:r>
                        <a:rPr lang="mk-MK" dirty="0" smtClean="0"/>
                        <a:t>.000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r>
                        <a:rPr lang="mk-MK" dirty="0" smtClean="0"/>
                        <a:t>,</a:t>
                      </a:r>
                      <a:r>
                        <a:rPr lang="en-US" dirty="0" smtClean="0"/>
                        <a:t>18</a:t>
                      </a:r>
                      <a:r>
                        <a:rPr lang="mk-MK" dirty="0" smtClean="0"/>
                        <a:t>%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mk-MK" dirty="0" smtClean="0"/>
                        <a:t>Неданочни</a:t>
                      </a:r>
                      <a:r>
                        <a:rPr lang="mk-MK" baseline="0" dirty="0" smtClean="0"/>
                        <a:t> приходи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510</a:t>
                      </a:r>
                      <a:r>
                        <a:rPr lang="mk-MK" dirty="0" smtClean="0"/>
                        <a:t>.000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k-MK" dirty="0" smtClean="0"/>
                        <a:t>0,</a:t>
                      </a:r>
                      <a:r>
                        <a:rPr lang="en-US" dirty="0" smtClean="0"/>
                        <a:t>37</a:t>
                      </a:r>
                      <a:r>
                        <a:rPr lang="mk-MK" dirty="0" smtClean="0"/>
                        <a:t>%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mk-MK" dirty="0" smtClean="0"/>
                        <a:t>Капитални приходи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r>
                        <a:rPr lang="mk-MK" dirty="0" smtClean="0"/>
                        <a:t>.</a:t>
                      </a:r>
                      <a:r>
                        <a:rPr lang="en-US" dirty="0" smtClean="0"/>
                        <a:t>088</a:t>
                      </a:r>
                      <a:r>
                        <a:rPr lang="mk-MK" dirty="0" smtClean="0"/>
                        <a:t>.</a:t>
                      </a:r>
                      <a:r>
                        <a:rPr lang="en-US" dirty="0" smtClean="0"/>
                        <a:t>489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r>
                        <a:rPr lang="mk-MK" dirty="0" smtClean="0"/>
                        <a:t>,</a:t>
                      </a:r>
                      <a:r>
                        <a:rPr lang="en-US" dirty="0" smtClean="0"/>
                        <a:t>93</a:t>
                      </a:r>
                      <a:r>
                        <a:rPr lang="mk-MK" dirty="0" smtClean="0"/>
                        <a:t>%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mk-MK" dirty="0" smtClean="0"/>
                        <a:t>Приходи од дотации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91</a:t>
                      </a:r>
                      <a:r>
                        <a:rPr lang="mk-MK" dirty="0" smtClean="0"/>
                        <a:t>.</a:t>
                      </a:r>
                      <a:r>
                        <a:rPr lang="en-US" dirty="0" smtClean="0"/>
                        <a:t>479</a:t>
                      </a:r>
                      <a:r>
                        <a:rPr lang="mk-MK" dirty="0" smtClean="0"/>
                        <a:t>.000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k-MK" dirty="0" smtClean="0"/>
                        <a:t>6</a:t>
                      </a:r>
                      <a:r>
                        <a:rPr lang="en-US" dirty="0" smtClean="0"/>
                        <a:t>7</a:t>
                      </a:r>
                      <a:r>
                        <a:rPr lang="mk-MK" dirty="0" smtClean="0"/>
                        <a:t>,</a:t>
                      </a:r>
                      <a:r>
                        <a:rPr lang="en-US" dirty="0" smtClean="0"/>
                        <a:t>18</a:t>
                      </a:r>
                      <a:r>
                        <a:rPr lang="mk-MK" dirty="0" smtClean="0"/>
                        <a:t>%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mk-MK" dirty="0" smtClean="0"/>
                        <a:t>Приходи од</a:t>
                      </a:r>
                      <a:r>
                        <a:rPr lang="mk-MK" baseline="0" dirty="0" smtClean="0"/>
                        <a:t> трансфери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k-MK" dirty="0" smtClean="0"/>
                        <a:t>2</a:t>
                      </a:r>
                      <a:r>
                        <a:rPr lang="en-US" dirty="0" smtClean="0"/>
                        <a:t>3</a:t>
                      </a:r>
                      <a:r>
                        <a:rPr lang="mk-MK" dirty="0" smtClean="0"/>
                        <a:t>.</a:t>
                      </a:r>
                      <a:r>
                        <a:rPr lang="en-US" dirty="0" smtClean="0"/>
                        <a:t>971</a:t>
                      </a:r>
                      <a:r>
                        <a:rPr lang="mk-MK" dirty="0" smtClean="0"/>
                        <a:t>.</a:t>
                      </a:r>
                      <a:r>
                        <a:rPr lang="en-US" dirty="0" smtClean="0"/>
                        <a:t>511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17</a:t>
                      </a:r>
                      <a:r>
                        <a:rPr lang="mk-MK" dirty="0" smtClean="0"/>
                        <a:t>,</a:t>
                      </a:r>
                      <a:r>
                        <a:rPr lang="en-US" smtClean="0"/>
                        <a:t>61</a:t>
                      </a:r>
                      <a:r>
                        <a:rPr lang="mk-MK" smtClean="0"/>
                        <a:t>%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mk-MK" dirty="0" smtClean="0"/>
                        <a:t>Приходи од донации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1.0</a:t>
                      </a:r>
                      <a:r>
                        <a:rPr lang="mk-MK" dirty="0" smtClean="0"/>
                        <a:t>00.000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k-MK" dirty="0" smtClean="0"/>
                        <a:t>0,7</a:t>
                      </a:r>
                      <a:r>
                        <a:rPr lang="en-US" dirty="0" smtClean="0"/>
                        <a:t>3</a:t>
                      </a:r>
                      <a:r>
                        <a:rPr lang="mk-MK" dirty="0" smtClean="0"/>
                        <a:t>%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mk-MK" dirty="0" smtClean="0"/>
                        <a:t>Приходи од кредити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k-MK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k-MK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mk-MK" dirty="0" smtClean="0"/>
                        <a:t>Вкупно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k-MK" dirty="0" smtClean="0"/>
                        <a:t>1</a:t>
                      </a:r>
                      <a:r>
                        <a:rPr lang="en-US" dirty="0" smtClean="0"/>
                        <a:t>36</a:t>
                      </a:r>
                      <a:r>
                        <a:rPr lang="mk-MK" dirty="0" smtClean="0"/>
                        <a:t>.</a:t>
                      </a:r>
                      <a:r>
                        <a:rPr lang="en-US" dirty="0" smtClean="0"/>
                        <a:t>179</a:t>
                      </a:r>
                      <a:r>
                        <a:rPr lang="mk-MK" dirty="0" smtClean="0"/>
                        <a:t>.000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k-MK" dirty="0" smtClean="0"/>
                        <a:t>100%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619672" y="980728"/>
            <a:ext cx="57606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k-MK" sz="2400" dirty="0" smtClean="0"/>
              <a:t>Планирани извори на приходи за 202</a:t>
            </a:r>
            <a:r>
              <a:rPr lang="en-US" sz="2400" dirty="0"/>
              <a:t>4</a:t>
            </a:r>
            <a:r>
              <a:rPr lang="mk-MK" sz="2400" dirty="0" smtClean="0"/>
              <a:t> година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884136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mk-MK" sz="1800" dirty="0" smtClean="0"/>
              <a:t>ДАНОЧНИ ПРИХОДИ</a:t>
            </a:r>
          </a:p>
          <a:p>
            <a:endParaRPr lang="en-US" sz="18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3698837"/>
              </p:ext>
            </p:extLst>
          </p:nvPr>
        </p:nvGraphicFramePr>
        <p:xfrm>
          <a:off x="1524000" y="1397000"/>
          <a:ext cx="6096000" cy="229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mk-MK" dirty="0" smtClean="0"/>
                        <a:t>ДАНОЧНИ</a:t>
                      </a:r>
                      <a:r>
                        <a:rPr lang="mk-MK" baseline="0" dirty="0" smtClean="0"/>
                        <a:t> ПРИХОДИ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11</a:t>
                      </a:r>
                      <a:r>
                        <a:rPr lang="mk-MK" dirty="0" smtClean="0"/>
                        <a:t>.</a:t>
                      </a:r>
                      <a:r>
                        <a:rPr lang="en-US" dirty="0" smtClean="0"/>
                        <a:t>130</a:t>
                      </a:r>
                      <a:r>
                        <a:rPr lang="mk-MK" dirty="0" smtClean="0"/>
                        <a:t>.000 денари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mk-MK" dirty="0" smtClean="0"/>
                        <a:t>Данок</a:t>
                      </a:r>
                      <a:r>
                        <a:rPr lang="mk-MK" baseline="0" dirty="0" smtClean="0"/>
                        <a:t> од доход,од добивка и од капитални добивки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77</a:t>
                      </a:r>
                      <a:r>
                        <a:rPr lang="mk-MK" dirty="0" smtClean="0"/>
                        <a:t>0.000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mk-MK" dirty="0" smtClean="0"/>
                        <a:t>Даноци на имот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r>
                        <a:rPr lang="mk-MK" dirty="0" smtClean="0"/>
                        <a:t>.</a:t>
                      </a:r>
                      <a:r>
                        <a:rPr lang="en-US" dirty="0" smtClean="0"/>
                        <a:t>160</a:t>
                      </a:r>
                      <a:r>
                        <a:rPr lang="mk-MK" dirty="0" smtClean="0"/>
                        <a:t>.000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mk-MK" dirty="0" smtClean="0"/>
                        <a:t>Даноци на специфични</a:t>
                      </a:r>
                      <a:r>
                        <a:rPr lang="mk-MK" baseline="0" dirty="0" smtClean="0"/>
                        <a:t> услуги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r>
                        <a:rPr lang="mk-MK" dirty="0" smtClean="0"/>
                        <a:t>.</a:t>
                      </a:r>
                      <a:r>
                        <a:rPr lang="en-US" dirty="0" smtClean="0"/>
                        <a:t>200</a:t>
                      </a:r>
                      <a:r>
                        <a:rPr lang="mk-MK" dirty="0" smtClean="0"/>
                        <a:t>.000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09333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mk-MK" sz="2400" dirty="0" smtClean="0"/>
              <a:t>Структура на расходи во вкупниот Буџет на општината </a:t>
            </a:r>
          </a:p>
          <a:p>
            <a:pPr algn="ctr"/>
            <a:endParaRPr lang="en-US" sz="24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4660257"/>
              </p:ext>
            </p:extLst>
          </p:nvPr>
        </p:nvGraphicFramePr>
        <p:xfrm>
          <a:off x="1619672" y="1700808"/>
          <a:ext cx="6096000" cy="3505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mk-MK" dirty="0" smtClean="0"/>
                        <a:t>Плати и надоместоци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96</a:t>
                      </a:r>
                      <a:r>
                        <a:rPr lang="mk-MK" dirty="0" smtClean="0"/>
                        <a:t>.</a:t>
                      </a:r>
                      <a:r>
                        <a:rPr lang="en-US" dirty="0" smtClean="0"/>
                        <a:t>652</a:t>
                      </a:r>
                      <a:r>
                        <a:rPr lang="mk-MK" dirty="0" smtClean="0"/>
                        <a:t>.000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mk-MK" dirty="0" smtClean="0"/>
                        <a:t>Резерви и недефинирани расходи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k-MK" dirty="0" smtClean="0"/>
                        <a:t>1</a:t>
                      </a:r>
                      <a:r>
                        <a:rPr lang="en-US" dirty="0" smtClean="0"/>
                        <a:t>5</a:t>
                      </a:r>
                      <a:r>
                        <a:rPr lang="mk-MK" dirty="0" smtClean="0"/>
                        <a:t>0.000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mk-MK" dirty="0" smtClean="0"/>
                        <a:t>Стоки и услуги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24</a:t>
                      </a:r>
                      <a:r>
                        <a:rPr lang="mk-MK" dirty="0" smtClean="0"/>
                        <a:t>.</a:t>
                      </a:r>
                      <a:r>
                        <a:rPr lang="en-US" dirty="0" smtClean="0"/>
                        <a:t>344</a:t>
                      </a:r>
                      <a:r>
                        <a:rPr lang="mk-MK" dirty="0" smtClean="0"/>
                        <a:t>.000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mk-MK" dirty="0" smtClean="0"/>
                        <a:t>Каматни плаќања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50</a:t>
                      </a:r>
                      <a:r>
                        <a:rPr lang="mk-MK" dirty="0" smtClean="0"/>
                        <a:t>0.000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mk-MK" dirty="0" smtClean="0"/>
                        <a:t>Субвенции</a:t>
                      </a:r>
                      <a:r>
                        <a:rPr lang="mk-MK" baseline="0" dirty="0" smtClean="0"/>
                        <a:t> и трансфери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r>
                        <a:rPr lang="mk-MK" dirty="0" smtClean="0"/>
                        <a:t>.</a:t>
                      </a:r>
                      <a:r>
                        <a:rPr lang="en-US" dirty="0" smtClean="0"/>
                        <a:t>453</a:t>
                      </a:r>
                      <a:r>
                        <a:rPr lang="mk-MK" dirty="0" smtClean="0"/>
                        <a:t>.000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mk-MK" dirty="0" smtClean="0"/>
                        <a:t>Социјални бенифиции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280</a:t>
                      </a:r>
                      <a:r>
                        <a:rPr lang="mk-MK" dirty="0" smtClean="0"/>
                        <a:t>.000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mk-MK" dirty="0" smtClean="0"/>
                        <a:t>Капитални расходи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r>
                        <a:rPr lang="mk-MK" dirty="0" smtClean="0"/>
                        <a:t>.</a:t>
                      </a:r>
                      <a:r>
                        <a:rPr lang="en-US" dirty="0" smtClean="0"/>
                        <a:t>870</a:t>
                      </a:r>
                      <a:r>
                        <a:rPr lang="mk-MK" dirty="0" smtClean="0"/>
                        <a:t>.000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mk-MK" dirty="0" smtClean="0"/>
                        <a:t>Отплата на главница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k-MK" dirty="0" smtClean="0"/>
                        <a:t>1.930.000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27723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57611802"/>
              </p:ext>
            </p:extLst>
          </p:nvPr>
        </p:nvGraphicFramePr>
        <p:xfrm>
          <a:off x="503238" y="530225"/>
          <a:ext cx="8183562" cy="4187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271239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mk-MK" sz="2000" dirty="0" smtClean="0"/>
              <a:t>Расходи на Буџетот на Општина Центар Жупа за 202</a:t>
            </a:r>
            <a:r>
              <a:rPr lang="en-US" sz="2000" dirty="0"/>
              <a:t>4</a:t>
            </a:r>
            <a:r>
              <a:rPr lang="mk-MK" sz="2000" dirty="0" smtClean="0"/>
              <a:t> година </a:t>
            </a:r>
          </a:p>
          <a:p>
            <a:pPr marL="0" indent="0" algn="ctr">
              <a:buNone/>
            </a:pPr>
            <a:endParaRPr lang="mk-MK" sz="20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8078504"/>
              </p:ext>
            </p:extLst>
          </p:nvPr>
        </p:nvGraphicFramePr>
        <p:xfrm>
          <a:off x="539552" y="1700808"/>
          <a:ext cx="7920880" cy="47650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04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9604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1290297">
                <a:tc>
                  <a:txBody>
                    <a:bodyPr/>
                    <a:lstStyle/>
                    <a:p>
                      <a:r>
                        <a:rPr lang="mk-MK" sz="1400" b="0" dirty="0" smtClean="0"/>
                        <a:t>Јавна</a:t>
                      </a:r>
                      <a:r>
                        <a:rPr lang="mk-MK" sz="1400" b="0" baseline="0" dirty="0" smtClean="0"/>
                        <a:t> чистота </a:t>
                      </a:r>
                      <a:r>
                        <a:rPr lang="en-US" sz="1400" b="0" baseline="0" dirty="0" smtClean="0"/>
                        <a:t>32</a:t>
                      </a:r>
                      <a:r>
                        <a:rPr lang="mk-MK" sz="1400" b="0" baseline="0" dirty="0" smtClean="0"/>
                        <a:t>0.000 денари </a:t>
                      </a:r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mk-MK" sz="1200" b="0" dirty="0" smtClean="0"/>
                        <a:t>Одржување на јавни површини со чистење и метење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mk-MK" sz="1200" b="0" dirty="0" smtClean="0"/>
                        <a:t>Набавка и поставување на</a:t>
                      </a:r>
                      <a:r>
                        <a:rPr lang="mk-MK" sz="1200" b="0" baseline="0" dirty="0" smtClean="0"/>
                        <a:t> садови за отпадоци и друга опрема </a:t>
                      </a:r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26018">
                <a:tc>
                  <a:txBody>
                    <a:bodyPr/>
                    <a:lstStyle/>
                    <a:p>
                      <a:r>
                        <a:rPr lang="mk-MK" sz="1400" b="0" dirty="0" smtClean="0"/>
                        <a:t>Одржување и</a:t>
                      </a:r>
                      <a:r>
                        <a:rPr lang="mk-MK" sz="1400" b="0" baseline="0" dirty="0" smtClean="0"/>
                        <a:t> заштита на локални патишта и улици </a:t>
                      </a:r>
                      <a:r>
                        <a:rPr lang="en-US" sz="1400" b="0" baseline="0" dirty="0" smtClean="0"/>
                        <a:t>2</a:t>
                      </a:r>
                      <a:r>
                        <a:rPr lang="mk-MK" sz="1400" b="0" baseline="0" dirty="0" smtClean="0"/>
                        <a:t>.</a:t>
                      </a:r>
                      <a:r>
                        <a:rPr lang="en-US" sz="1400" b="0" baseline="0" dirty="0" smtClean="0"/>
                        <a:t>250</a:t>
                      </a:r>
                      <a:r>
                        <a:rPr lang="mk-MK" sz="1400" b="0" baseline="0" dirty="0" smtClean="0"/>
                        <a:t>.000 денари</a:t>
                      </a:r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mk-MK" sz="1200" b="0" dirty="0" smtClean="0"/>
                        <a:t>Зимско одржување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mk-MK" sz="1200" b="0" dirty="0" smtClean="0"/>
                        <a:t>Санирање на ударни дупки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mk-MK" sz="1200" b="0" dirty="0" smtClean="0"/>
                        <a:t>Чистење на наноси и свлечишта на локални патишта и улици</a:t>
                      </a:r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26018">
                <a:tc>
                  <a:txBody>
                    <a:bodyPr/>
                    <a:lstStyle/>
                    <a:p>
                      <a:r>
                        <a:rPr lang="mk-MK" sz="1400" dirty="0" smtClean="0"/>
                        <a:t>Други комунални</a:t>
                      </a:r>
                      <a:r>
                        <a:rPr lang="mk-MK" sz="1400" baseline="0" dirty="0" smtClean="0"/>
                        <a:t> услуги </a:t>
                      </a:r>
                      <a:r>
                        <a:rPr lang="en-US" sz="1400" baseline="0" dirty="0" smtClean="0"/>
                        <a:t>1.700</a:t>
                      </a:r>
                      <a:r>
                        <a:rPr lang="mk-MK" sz="1400" baseline="0" dirty="0" smtClean="0"/>
                        <a:t>.000 денари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itchFamily="34" charset="0"/>
                        <a:buChar char="•"/>
                      </a:pPr>
                      <a:r>
                        <a:rPr lang="mk-MK" sz="1200" dirty="0" smtClean="0"/>
                        <a:t>Субвенции</a:t>
                      </a:r>
                      <a:r>
                        <a:rPr lang="mk-MK" sz="1200" baseline="0" dirty="0" smtClean="0"/>
                        <a:t> за ЈП </a:t>
                      </a:r>
                      <a:r>
                        <a:rPr lang="en-US" sz="1200" baseline="0" dirty="0" smtClean="0"/>
                        <a:t>,,</a:t>
                      </a:r>
                      <a:r>
                        <a:rPr lang="mk-MK" sz="1200" baseline="0" dirty="0" smtClean="0"/>
                        <a:t>КАЛЕ,,</a:t>
                      </a:r>
                    </a:p>
                    <a:p>
                      <a:pPr marL="171450" indent="-171450">
                        <a:buFont typeface="Arial" pitchFamily="34" charset="0"/>
                        <a:buChar char="•"/>
                      </a:pPr>
                      <a:r>
                        <a:rPr lang="mk-MK" sz="1200" baseline="0" dirty="0" smtClean="0"/>
                        <a:t>Одржување на системот за водоснабдување</a:t>
                      </a:r>
                    </a:p>
                    <a:p>
                      <a:pPr marL="171450" indent="-171450">
                        <a:buFont typeface="Arial" pitchFamily="34" charset="0"/>
                        <a:buChar char="•"/>
                      </a:pPr>
                      <a:r>
                        <a:rPr lang="mk-MK" sz="1200" dirty="0" smtClean="0"/>
                        <a:t>Заловување и третирање на кучиња скитници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26018">
                <a:tc>
                  <a:txBody>
                    <a:bodyPr/>
                    <a:lstStyle/>
                    <a:p>
                      <a:r>
                        <a:rPr lang="mk-MK" sz="1400" dirty="0" smtClean="0"/>
                        <a:t>Јавно осветлување </a:t>
                      </a:r>
                      <a:r>
                        <a:rPr lang="en-US" sz="1400" dirty="0" smtClean="0"/>
                        <a:t>2</a:t>
                      </a:r>
                      <a:r>
                        <a:rPr lang="mk-MK" sz="1400" dirty="0" smtClean="0"/>
                        <a:t>.</a:t>
                      </a:r>
                      <a:r>
                        <a:rPr lang="en-US" sz="1400" dirty="0" smtClean="0"/>
                        <a:t>80</a:t>
                      </a:r>
                      <a:r>
                        <a:rPr lang="mk-MK" sz="1400" dirty="0" smtClean="0"/>
                        <a:t>0.000 денари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mk-MK" sz="1200" dirty="0" smtClean="0"/>
                        <a:t>Редовно</a:t>
                      </a:r>
                      <a:r>
                        <a:rPr lang="mk-MK" sz="1200" baseline="0" dirty="0" smtClean="0"/>
                        <a:t> одржување на јавното осветлување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mk-MK" sz="1200" baseline="0" dirty="0" smtClean="0"/>
                        <a:t>Покривање на трошоци за јавното осветлување 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26018">
                <a:tc>
                  <a:txBody>
                    <a:bodyPr/>
                    <a:lstStyle/>
                    <a:p>
                      <a:r>
                        <a:rPr lang="mk-MK" sz="1400" dirty="0" smtClean="0"/>
                        <a:t>Изградба и реконструкција на локални</a:t>
                      </a:r>
                      <a:r>
                        <a:rPr lang="mk-MK" sz="1400" baseline="0" dirty="0" smtClean="0"/>
                        <a:t> патишта и улици </a:t>
                      </a:r>
                      <a:r>
                        <a:rPr lang="en-US" sz="1400" baseline="0" dirty="0" smtClean="0"/>
                        <a:t>5</a:t>
                      </a:r>
                      <a:r>
                        <a:rPr lang="mk-MK" sz="1400" baseline="0" dirty="0" smtClean="0"/>
                        <a:t>.</a:t>
                      </a:r>
                      <a:r>
                        <a:rPr lang="en-US" sz="1400" baseline="0" dirty="0" smtClean="0"/>
                        <a:t>400</a:t>
                      </a:r>
                      <a:r>
                        <a:rPr lang="mk-MK" sz="1400" baseline="0" dirty="0" smtClean="0"/>
                        <a:t>.000денари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mk-MK" sz="1200" dirty="0" smtClean="0"/>
                        <a:t>Одржување на постојаната локална патна мрежа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mk-MK" sz="1200" dirty="0" smtClean="0"/>
                        <a:t>Реконструкција</a:t>
                      </a:r>
                      <a:r>
                        <a:rPr lang="mk-MK" sz="1200" baseline="0" dirty="0" smtClean="0"/>
                        <a:t> на патната мрежа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mk-MK" sz="1200" baseline="0" dirty="0" smtClean="0"/>
                        <a:t>Планирања за изградбана нови локални патишта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54450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mk-MK" dirty="0" smtClean="0"/>
              <a:t>РАЗВОЕН ДЕЛ НА БУЏЕТОТ ЗА ПЕРИОД ОД 202</a:t>
            </a:r>
            <a:r>
              <a:rPr lang="en-US" dirty="0"/>
              <a:t>3</a:t>
            </a:r>
            <a:r>
              <a:rPr lang="mk-MK" dirty="0" smtClean="0"/>
              <a:t>-202</a:t>
            </a:r>
            <a:r>
              <a:rPr lang="en-US" dirty="0"/>
              <a:t>5</a:t>
            </a:r>
            <a:r>
              <a:rPr lang="mk-MK" dirty="0" smtClean="0"/>
              <a:t> ГОДИНА </a:t>
            </a:r>
          </a:p>
          <a:p>
            <a:endParaRPr lang="mk-MK" dirty="0"/>
          </a:p>
          <a:p>
            <a:r>
              <a:rPr lang="en-US" dirty="0" err="1"/>
              <a:t>Тригодишниот</a:t>
            </a:r>
            <a:r>
              <a:rPr lang="en-US" dirty="0"/>
              <a:t> </a:t>
            </a:r>
            <a:r>
              <a:rPr lang="en-US" dirty="0" err="1" smtClean="0"/>
              <a:t>План</a:t>
            </a:r>
            <a:r>
              <a:rPr lang="en-US" dirty="0" smtClean="0"/>
              <a:t> </a:t>
            </a:r>
            <a:r>
              <a:rPr lang="en-US" dirty="0"/>
              <a:t>на </a:t>
            </a:r>
            <a:r>
              <a:rPr lang="en-US" dirty="0" err="1"/>
              <a:t>програми</a:t>
            </a:r>
            <a:r>
              <a:rPr lang="en-US" dirty="0"/>
              <a:t> </a:t>
            </a:r>
            <a:r>
              <a:rPr lang="en-US" dirty="0" err="1"/>
              <a:t>за</a:t>
            </a:r>
            <a:r>
              <a:rPr lang="en-US" dirty="0"/>
              <a:t> </a:t>
            </a:r>
            <a:r>
              <a:rPr lang="en-US" dirty="0" err="1"/>
              <a:t>развој</a:t>
            </a:r>
            <a:r>
              <a:rPr lang="en-US" dirty="0"/>
              <a:t> </a:t>
            </a:r>
            <a:r>
              <a:rPr lang="en-US" dirty="0" err="1"/>
              <a:t>за</a:t>
            </a:r>
            <a:r>
              <a:rPr lang="en-US" dirty="0"/>
              <a:t> </a:t>
            </a:r>
            <a:r>
              <a:rPr lang="en-US" dirty="0" smtClean="0"/>
              <a:t>202</a:t>
            </a:r>
            <a:r>
              <a:rPr lang="en-US" dirty="0"/>
              <a:t>4</a:t>
            </a:r>
            <a:r>
              <a:rPr lang="en-US" dirty="0" smtClean="0"/>
              <a:t>-20</a:t>
            </a:r>
            <a:r>
              <a:rPr lang="mk-MK" dirty="0" smtClean="0"/>
              <a:t>2</a:t>
            </a:r>
            <a:r>
              <a:rPr lang="en-US" dirty="0"/>
              <a:t>6</a:t>
            </a:r>
            <a:r>
              <a:rPr lang="mk-MK" dirty="0" smtClean="0"/>
              <a:t> </a:t>
            </a:r>
            <a:r>
              <a:rPr lang="en-US" dirty="0" err="1"/>
              <a:t>година</a:t>
            </a:r>
            <a:r>
              <a:rPr lang="en-US" dirty="0"/>
              <a:t> </a:t>
            </a:r>
            <a:r>
              <a:rPr lang="en-US" dirty="0" err="1"/>
              <a:t>ќе</a:t>
            </a:r>
            <a:r>
              <a:rPr lang="en-US" dirty="0"/>
              <a:t> </a:t>
            </a:r>
            <a:r>
              <a:rPr lang="en-US" dirty="0" err="1"/>
              <a:t>се</a:t>
            </a:r>
            <a:r>
              <a:rPr lang="en-US" dirty="0"/>
              <a:t> </a:t>
            </a:r>
            <a:r>
              <a:rPr lang="en-US" dirty="0" err="1"/>
              <a:t>состои</a:t>
            </a:r>
            <a:r>
              <a:rPr lang="en-US" dirty="0"/>
              <a:t> </a:t>
            </a:r>
            <a:r>
              <a:rPr lang="en-US" dirty="0" err="1"/>
              <a:t>од</a:t>
            </a:r>
            <a:r>
              <a:rPr lang="en-US" dirty="0"/>
              <a:t> </a:t>
            </a:r>
            <a:r>
              <a:rPr lang="en-US" dirty="0" err="1"/>
              <a:t>капитални</a:t>
            </a:r>
            <a:r>
              <a:rPr lang="en-US" dirty="0"/>
              <a:t> </a:t>
            </a:r>
            <a:r>
              <a:rPr lang="en-US" dirty="0" err="1"/>
              <a:t>инвестиции</a:t>
            </a:r>
            <a:r>
              <a:rPr lang="en-US" dirty="0"/>
              <a:t> </a:t>
            </a:r>
            <a:r>
              <a:rPr lang="en-US" dirty="0" err="1"/>
              <a:t>во</a:t>
            </a:r>
            <a:r>
              <a:rPr lang="en-US" dirty="0"/>
              <a:t> </a:t>
            </a:r>
            <a:r>
              <a:rPr lang="en-US" dirty="0" err="1"/>
              <a:t>областите</a:t>
            </a:r>
            <a:r>
              <a:rPr lang="en-US" dirty="0"/>
              <a:t>: </a:t>
            </a:r>
            <a:r>
              <a:rPr lang="en-US" dirty="0" err="1" smtClean="0"/>
              <a:t>изградб</a:t>
            </a:r>
            <a:r>
              <a:rPr lang="mk-MK" dirty="0" smtClean="0"/>
              <a:t>а на систем за јавно осветлување</a:t>
            </a:r>
            <a:r>
              <a:rPr lang="en-US" dirty="0" smtClean="0"/>
              <a:t>,</a:t>
            </a:r>
            <a:r>
              <a:rPr lang="mk-MK" dirty="0" smtClean="0"/>
              <a:t>  </a:t>
            </a:r>
            <a:r>
              <a:rPr lang="en-US" dirty="0" err="1"/>
              <a:t>реконструкција</a:t>
            </a:r>
            <a:r>
              <a:rPr lang="en-US" dirty="0"/>
              <a:t> и </a:t>
            </a:r>
            <a:r>
              <a:rPr lang="en-US" dirty="0" err="1"/>
              <a:t>рехабилитација</a:t>
            </a:r>
            <a:r>
              <a:rPr lang="en-US" dirty="0"/>
              <a:t> на </a:t>
            </a:r>
            <a:r>
              <a:rPr lang="en-US" dirty="0" err="1"/>
              <a:t>локални</a:t>
            </a:r>
            <a:r>
              <a:rPr lang="en-US" dirty="0"/>
              <a:t> </a:t>
            </a:r>
            <a:r>
              <a:rPr lang="en-US" dirty="0" err="1"/>
              <a:t>патишта</a:t>
            </a:r>
            <a:r>
              <a:rPr lang="en-US" dirty="0"/>
              <a:t> и </a:t>
            </a:r>
            <a:r>
              <a:rPr lang="en-US" dirty="0" err="1"/>
              <a:t>улици</a:t>
            </a:r>
            <a:r>
              <a:rPr lang="mk-MK" dirty="0"/>
              <a:t>, изработка на урбанистички планови и други мерки и активности согласно потребите.</a:t>
            </a:r>
            <a:endParaRPr lang="en-US" dirty="0"/>
          </a:p>
          <a:p>
            <a:r>
              <a:rPr lang="mk-MK" dirty="0"/>
              <a:t> 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09452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endParaRPr lang="mk-MK" dirty="0" smtClean="0"/>
          </a:p>
        </p:txBody>
      </p:sp>
    </p:spTree>
    <p:extLst>
      <p:ext uri="{BB962C8B-B14F-4D97-AF65-F5344CB8AC3E}">
        <p14:creationId xmlns:p14="http://schemas.microsoft.com/office/powerpoint/2010/main" val="219139909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1206</TotalTime>
  <Words>1076</Words>
  <Application>Microsoft Office PowerPoint</Application>
  <PresentationFormat>On-screen Show (4:3)</PresentationFormat>
  <Paragraphs>149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Aspect</vt:lpstr>
      <vt:lpstr>Општина Центар Жупа Граѓански буџет </vt:lpstr>
      <vt:lpstr>PowerPoint Presentation</vt:lpstr>
      <vt:lpstr>PowerPoint Presentation</vt:lpstr>
      <vt:lpstr>PowerPoint Presentation</vt:lpstr>
      <vt:lpstr>Буџетот на општината се однесува за период од една фискална година и започнува на 1 јануари и трае до 31 декември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Општина Центар Жупа Граѓански буџет</dc:title>
  <dc:creator>Urbanizam-3</dc:creator>
  <cp:lastModifiedBy>user</cp:lastModifiedBy>
  <cp:revision>54</cp:revision>
  <cp:lastPrinted>2022-01-05T13:33:31Z</cp:lastPrinted>
  <dcterms:created xsi:type="dcterms:W3CDTF">2022-01-05T13:24:37Z</dcterms:created>
  <dcterms:modified xsi:type="dcterms:W3CDTF">2024-01-16T14:29:53Z</dcterms:modified>
</cp:coreProperties>
</file>